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87" r:id="rId3"/>
    <p:sldId id="488" r:id="rId4"/>
    <p:sldId id="489" r:id="rId5"/>
    <p:sldId id="480" r:id="rId6"/>
    <p:sldId id="474" r:id="rId7"/>
    <p:sldId id="475" r:id="rId8"/>
    <p:sldId id="466" r:id="rId9"/>
    <p:sldId id="469" r:id="rId10"/>
    <p:sldId id="468" r:id="rId11"/>
    <p:sldId id="482" r:id="rId12"/>
    <p:sldId id="481" r:id="rId13"/>
    <p:sldId id="473" r:id="rId14"/>
    <p:sldId id="476" r:id="rId15"/>
    <p:sldId id="486" r:id="rId16"/>
    <p:sldId id="478" r:id="rId17"/>
    <p:sldId id="477" r:id="rId18"/>
    <p:sldId id="479" r:id="rId19"/>
    <p:sldId id="465" r:id="rId20"/>
    <p:sldId id="467" r:id="rId21"/>
    <p:sldId id="470" r:id="rId22"/>
    <p:sldId id="463" r:id="rId23"/>
    <p:sldId id="462" r:id="rId24"/>
    <p:sldId id="461" r:id="rId25"/>
    <p:sldId id="460" r:id="rId26"/>
    <p:sldId id="464" r:id="rId27"/>
    <p:sldId id="257" r:id="rId28"/>
    <p:sldId id="483" r:id="rId29"/>
    <p:sldId id="484" r:id="rId30"/>
    <p:sldId id="279" r:id="rId31"/>
    <p:sldId id="261" r:id="rId32"/>
    <p:sldId id="260" r:id="rId33"/>
    <p:sldId id="259" r:id="rId34"/>
    <p:sldId id="485" r:id="rId35"/>
    <p:sldId id="264" r:id="rId36"/>
    <p:sldId id="262" r:id="rId37"/>
    <p:sldId id="268" r:id="rId38"/>
    <p:sldId id="263" r:id="rId39"/>
    <p:sldId id="266" r:id="rId40"/>
    <p:sldId id="270" r:id="rId41"/>
    <p:sldId id="265" r:id="rId42"/>
    <p:sldId id="275" r:id="rId43"/>
    <p:sldId id="272" r:id="rId44"/>
    <p:sldId id="281" r:id="rId45"/>
    <p:sldId id="280" r:id="rId46"/>
    <p:sldId id="269" r:id="rId47"/>
    <p:sldId id="284" r:id="rId48"/>
    <p:sldId id="274" r:id="rId49"/>
    <p:sldId id="282" r:id="rId50"/>
    <p:sldId id="273" r:id="rId51"/>
    <p:sldId id="277" r:id="rId52"/>
    <p:sldId id="276" r:id="rId53"/>
    <p:sldId id="278" r:id="rId54"/>
    <p:sldId id="25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6A54E-24DF-717C-D08E-7F1D26CB4B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2A57487-2CF5-1A0C-24C5-839201846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2FCA74-FD3B-5E3C-B7AA-797A210912E3}"/>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5" name="Footer Placeholder 4">
            <a:extLst>
              <a:ext uri="{FF2B5EF4-FFF2-40B4-BE49-F238E27FC236}">
                <a16:creationId xmlns:a16="http://schemas.microsoft.com/office/drawing/2014/main" id="{D3C1CB04-E4A8-D77C-9D51-59C4B90D4C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A2C90D-2512-E6A0-7EC6-BB5A9AB99920}"/>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406960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BCE0-FF71-2F9E-3090-1AA26DD27E8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B055B3-C112-CF80-E92A-6D8FA0533D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9260B8-5B97-9B2F-ED2E-A4023E6A3DBF}"/>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5" name="Footer Placeholder 4">
            <a:extLst>
              <a:ext uri="{FF2B5EF4-FFF2-40B4-BE49-F238E27FC236}">
                <a16:creationId xmlns:a16="http://schemas.microsoft.com/office/drawing/2014/main" id="{2B4208EE-D192-B15A-60AC-2FF6019542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FEF546-DA56-2AD0-AEC3-BE698CD5344A}"/>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1620271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5B44BF-ACAE-16EF-7E82-622E72B6C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A98F2C-F442-72BB-3B9A-F2F0706325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CF5FB7-DE4D-41C5-6AA2-AD3C2106E999}"/>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5" name="Footer Placeholder 4">
            <a:extLst>
              <a:ext uri="{FF2B5EF4-FFF2-40B4-BE49-F238E27FC236}">
                <a16:creationId xmlns:a16="http://schemas.microsoft.com/office/drawing/2014/main" id="{6D73B0D1-9B48-23CE-BCA3-C89C5ED5DB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D8A99C-59AC-6DED-3F04-FE0494CA0A03}"/>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1462392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63B7-1A08-C262-5715-FC7FCF1165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754DBE-461C-66F8-28AF-808230340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107C9-0078-572A-A8F0-0EDA0C786EAE}"/>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5" name="Footer Placeholder 4">
            <a:extLst>
              <a:ext uri="{FF2B5EF4-FFF2-40B4-BE49-F238E27FC236}">
                <a16:creationId xmlns:a16="http://schemas.microsoft.com/office/drawing/2014/main" id="{0A036C3D-CD48-8B77-0C90-DE0A9A46E8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7E3C8A-4D66-6D6E-5766-C887A0A4EBF3}"/>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351771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7384-827E-3D52-96D5-C8D9B63C67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FA899F-253E-DEB9-8566-80ADC7241E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411E1E-A176-535C-19A4-C7C87A3EF98A}"/>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5" name="Footer Placeholder 4">
            <a:extLst>
              <a:ext uri="{FF2B5EF4-FFF2-40B4-BE49-F238E27FC236}">
                <a16:creationId xmlns:a16="http://schemas.microsoft.com/office/drawing/2014/main" id="{366A3458-A275-AC6B-D714-CFDF73EC6D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D3AE2B-4406-295D-831E-55E01BE02AE8}"/>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267974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9474-3F24-5487-4436-58F3938B9C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A56064-1BAC-FEBE-AA32-2719928ED4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A531AA-A6C6-7819-B6D2-082D54FBDE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ED15F8-9848-EDB0-4724-7C8F714C17D9}"/>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6" name="Footer Placeholder 5">
            <a:extLst>
              <a:ext uri="{FF2B5EF4-FFF2-40B4-BE49-F238E27FC236}">
                <a16:creationId xmlns:a16="http://schemas.microsoft.com/office/drawing/2014/main" id="{64BF88E7-2E71-793A-DC43-2EAB9FE7BD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33D7BB-6D0B-F255-CDDC-172C4EF0CC25}"/>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209253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1B50-9834-AE7B-0D82-4EF48FD9C8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3C78D2-EA2D-7917-C41F-2E221D36F3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949F3D-69CF-7CCE-3356-61ED4CF7E9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273694-C810-3E77-FA36-40B46C37D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3CDA43-2CF7-8B1E-57A9-2BD28C8B77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E0D71A-36BD-F6A4-E632-279890555986}"/>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8" name="Footer Placeholder 7">
            <a:extLst>
              <a:ext uri="{FF2B5EF4-FFF2-40B4-BE49-F238E27FC236}">
                <a16:creationId xmlns:a16="http://schemas.microsoft.com/office/drawing/2014/main" id="{265A33D3-1F83-2026-5E0E-0919617B27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731FBC0-A3E4-A30B-7174-2E149EC4EF3D}"/>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253626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3CDF-1096-6899-FE54-921A306E38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0FC16E-968C-E3B9-7822-B07486D41B96}"/>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4" name="Footer Placeholder 3">
            <a:extLst>
              <a:ext uri="{FF2B5EF4-FFF2-40B4-BE49-F238E27FC236}">
                <a16:creationId xmlns:a16="http://schemas.microsoft.com/office/drawing/2014/main" id="{0F0BFD87-BF11-8A8C-5280-E4EF0196E2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94719E-47B7-E6E3-0B50-4689318AF4BA}"/>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142192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A8D4C-6F0C-DCB8-4B22-B65B68C2D522}"/>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3" name="Footer Placeholder 2">
            <a:extLst>
              <a:ext uri="{FF2B5EF4-FFF2-40B4-BE49-F238E27FC236}">
                <a16:creationId xmlns:a16="http://schemas.microsoft.com/office/drawing/2014/main" id="{9AFD2E37-7401-3E39-A06F-13AC4CFED6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9285F6-FD38-5FD5-CACB-F63D3CDC27CA}"/>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2013052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9316-5388-AE80-D260-1CB065E47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33DCBE-D7E8-196A-E35C-B1AABBF5D8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6D5474-135B-49B7-A5BA-CC335D1FE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873261-8CE0-98AA-1222-8BF29CC90E55}"/>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6" name="Footer Placeholder 5">
            <a:extLst>
              <a:ext uri="{FF2B5EF4-FFF2-40B4-BE49-F238E27FC236}">
                <a16:creationId xmlns:a16="http://schemas.microsoft.com/office/drawing/2014/main" id="{22A27750-7039-E0B0-BB67-CFF0E6FA74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F37AEA-2438-6ABC-075A-A19120598BFC}"/>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2927757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22F2-BAB8-C96E-10DF-5BC014E1C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BC38AC-5581-CF85-229B-435B9E4D3B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B07FAB-CBE2-2491-DB97-A5BD1F283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6031B-1BD7-CACA-50FE-BBF4FF61AE6F}"/>
              </a:ext>
            </a:extLst>
          </p:cNvPr>
          <p:cNvSpPr>
            <a:spLocks noGrp="1"/>
          </p:cNvSpPr>
          <p:nvPr>
            <p:ph type="dt" sz="half" idx="10"/>
          </p:nvPr>
        </p:nvSpPr>
        <p:spPr/>
        <p:txBody>
          <a:bodyPr/>
          <a:lstStyle/>
          <a:p>
            <a:fld id="{B427E9D3-DDDB-4776-B51F-C63B9636D1FE}" type="datetimeFigureOut">
              <a:rPr lang="en-IN" smtClean="0"/>
              <a:t>28-03-2024</a:t>
            </a:fld>
            <a:endParaRPr lang="en-IN"/>
          </a:p>
        </p:txBody>
      </p:sp>
      <p:sp>
        <p:nvSpPr>
          <p:cNvPr id="6" name="Footer Placeholder 5">
            <a:extLst>
              <a:ext uri="{FF2B5EF4-FFF2-40B4-BE49-F238E27FC236}">
                <a16:creationId xmlns:a16="http://schemas.microsoft.com/office/drawing/2014/main" id="{6A270522-0DC5-7199-BB7B-2BE4B7AB4F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B8095C-D479-8249-9EA1-86B98F0400FF}"/>
              </a:ext>
            </a:extLst>
          </p:cNvPr>
          <p:cNvSpPr>
            <a:spLocks noGrp="1"/>
          </p:cNvSpPr>
          <p:nvPr>
            <p:ph type="sldNum" sz="quarter" idx="12"/>
          </p:nvPr>
        </p:nvSpPr>
        <p:spPr/>
        <p:txBody>
          <a:bodyPr/>
          <a:lstStyle/>
          <a:p>
            <a:fld id="{019517EF-CF1B-49DF-B6B3-B72406D31151}" type="slidenum">
              <a:rPr lang="en-IN" smtClean="0"/>
              <a:t>‹#›</a:t>
            </a:fld>
            <a:endParaRPr lang="en-IN"/>
          </a:p>
        </p:txBody>
      </p:sp>
    </p:spTree>
    <p:extLst>
      <p:ext uri="{BB962C8B-B14F-4D97-AF65-F5344CB8AC3E}">
        <p14:creationId xmlns:p14="http://schemas.microsoft.com/office/powerpoint/2010/main" val="1112388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991217-4C74-46BE-71B6-DBB31CB180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1E9F12-E54F-04E2-A9C1-CF562D940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CE321-6583-B7FB-EB13-5902E02CA0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27E9D3-DDDB-4776-B51F-C63B9636D1FE}" type="datetimeFigureOut">
              <a:rPr lang="en-IN" smtClean="0"/>
              <a:t>28-03-2024</a:t>
            </a:fld>
            <a:endParaRPr lang="en-IN"/>
          </a:p>
        </p:txBody>
      </p:sp>
      <p:sp>
        <p:nvSpPr>
          <p:cNvPr id="5" name="Footer Placeholder 4">
            <a:extLst>
              <a:ext uri="{FF2B5EF4-FFF2-40B4-BE49-F238E27FC236}">
                <a16:creationId xmlns:a16="http://schemas.microsoft.com/office/drawing/2014/main" id="{D962BAAA-F2BD-65A0-8FBA-1825C78721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9038CD3-F53C-D0CF-E7E0-DEC115FC4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9517EF-CF1B-49DF-B6B3-B72406D31151}" type="slidenum">
              <a:rPr lang="en-IN" smtClean="0"/>
              <a:t>‹#›</a:t>
            </a:fld>
            <a:endParaRPr lang="en-IN"/>
          </a:p>
        </p:txBody>
      </p:sp>
    </p:spTree>
    <p:extLst>
      <p:ext uri="{BB962C8B-B14F-4D97-AF65-F5344CB8AC3E}">
        <p14:creationId xmlns:p14="http://schemas.microsoft.com/office/powerpoint/2010/main" val="3282330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v7labs.com/medical-imaging-annotat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v7labs.com/blog/convolutional-neural-networks-guide"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92AFA2-C471-D6E0-CD60-1D6FAF447CE6}"/>
              </a:ext>
            </a:extLst>
          </p:cNvPr>
          <p:cNvSpPr>
            <a:spLocks noGrp="1"/>
          </p:cNvSpPr>
          <p:nvPr>
            <p:ph type="ctrTitle"/>
          </p:nvPr>
        </p:nvSpPr>
        <p:spPr>
          <a:xfrm>
            <a:off x="1524000" y="2235200"/>
            <a:ext cx="9144000" cy="2387600"/>
          </a:xfrm>
        </p:spPr>
        <p:txBody>
          <a:bodyPr>
            <a:normAutofit fontScale="90000"/>
          </a:bodyPr>
          <a:lstStyle/>
          <a:p>
            <a:r>
              <a:rPr lang="en-US" sz="5400" b="1" dirty="0">
                <a:solidFill>
                  <a:srgbClr val="FF0000"/>
                </a:solidFill>
                <a:latin typeface="Times New Roman" pitchFamily="18" charset="0"/>
                <a:cs typeface="Times New Roman" pitchFamily="18" charset="0"/>
              </a:rPr>
              <a:t>Day 2</a:t>
            </a:r>
            <a:br>
              <a:rPr lang="en-US" sz="5400" b="1" dirty="0">
                <a:solidFill>
                  <a:srgbClr val="FF0000"/>
                </a:solidFill>
                <a:latin typeface="Times New Roman" pitchFamily="18" charset="0"/>
                <a:cs typeface="Times New Roman" pitchFamily="18" charset="0"/>
              </a:rPr>
            </a:br>
            <a:r>
              <a:rPr lang="en-US" sz="5400" b="1" dirty="0">
                <a:solidFill>
                  <a:srgbClr val="FF0000"/>
                </a:solidFill>
                <a:latin typeface="Times New Roman" pitchFamily="18" charset="0"/>
                <a:cs typeface="Times New Roman" pitchFamily="18" charset="0"/>
              </a:rPr>
              <a:t>Visual Computing FDP </a:t>
            </a:r>
            <a:br>
              <a:rPr lang="en-US" sz="5400" b="1" dirty="0">
                <a:solidFill>
                  <a:srgbClr val="FF0000"/>
                </a:solidFill>
                <a:latin typeface="Times New Roman" pitchFamily="18" charset="0"/>
                <a:cs typeface="Times New Roman" pitchFamily="18" charset="0"/>
              </a:rPr>
            </a:br>
            <a:r>
              <a:rPr lang="en-US" sz="5400" b="1" dirty="0">
                <a:solidFill>
                  <a:srgbClr val="FF0000"/>
                </a:solidFill>
                <a:latin typeface="Times New Roman" pitchFamily="18" charset="0"/>
                <a:cs typeface="Times New Roman" pitchFamily="18" charset="0"/>
              </a:rPr>
              <a:t>Topic: Image</a:t>
            </a:r>
            <a:r>
              <a:rPr lang="en-US" sz="5400" dirty="0">
                <a:solidFill>
                  <a:srgbClr val="FF0000"/>
                </a:solidFill>
                <a:latin typeface="Times New Roman" pitchFamily="18" charset="0"/>
                <a:cs typeface="Times New Roman" pitchFamily="18" charset="0"/>
              </a:rPr>
              <a:t> </a:t>
            </a:r>
            <a:r>
              <a:rPr lang="en-US" sz="5400" b="1" dirty="0">
                <a:solidFill>
                  <a:srgbClr val="00B050"/>
                </a:solidFill>
                <a:latin typeface="Times New Roman" pitchFamily="18" charset="0"/>
                <a:cs typeface="Times New Roman" pitchFamily="18" charset="0"/>
              </a:rPr>
              <a:t>Classification</a:t>
            </a:r>
            <a:r>
              <a:rPr lang="en-US" sz="5400" dirty="0">
                <a:solidFill>
                  <a:srgbClr val="0070C0"/>
                </a:solidFill>
                <a:latin typeface="Times New Roman" pitchFamily="18" charset="0"/>
                <a:cs typeface="Times New Roman" pitchFamily="18" charset="0"/>
              </a:rPr>
              <a:t> in CV</a:t>
            </a:r>
            <a:br>
              <a:rPr lang="en-US" sz="5400" dirty="0">
                <a:solidFill>
                  <a:srgbClr val="0070C0"/>
                </a:solidFill>
                <a:latin typeface="Times New Roman" pitchFamily="18" charset="0"/>
                <a:cs typeface="Times New Roman" pitchFamily="18" charset="0"/>
              </a:rPr>
            </a:br>
            <a:br>
              <a:rPr lang="en-US" sz="3100" dirty="0">
                <a:latin typeface="Times New Roman" pitchFamily="18" charset="0"/>
                <a:cs typeface="Times New Roman" pitchFamily="18" charset="0"/>
              </a:rPr>
            </a:br>
            <a:r>
              <a:rPr lang="en-GB" sz="4900" b="0" i="1" dirty="0">
                <a:solidFill>
                  <a:srgbClr val="051E50"/>
                </a:solidFill>
                <a:effectLst/>
                <a:latin typeface="proxima-nova"/>
              </a:rPr>
              <a:t>A picture is worth a thousand words.</a:t>
            </a:r>
            <a:endParaRPr lang="en-US" sz="4900" dirty="0">
              <a:latin typeface="Times New Roman" pitchFamily="18" charset="0"/>
              <a:cs typeface="Times New Roman" pitchFamily="18" charset="0"/>
            </a:endParaRPr>
          </a:p>
        </p:txBody>
      </p:sp>
    </p:spTree>
    <p:extLst>
      <p:ext uri="{BB962C8B-B14F-4D97-AF65-F5344CB8AC3E}">
        <p14:creationId xmlns:p14="http://schemas.microsoft.com/office/powerpoint/2010/main" val="3609346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AD9F-0FAE-2966-2D45-88BCD2F7590C}"/>
              </a:ext>
            </a:extLst>
          </p:cNvPr>
          <p:cNvSpPr>
            <a:spLocks noGrp="1"/>
          </p:cNvSpPr>
          <p:nvPr>
            <p:ph type="title"/>
          </p:nvPr>
        </p:nvSpPr>
        <p:spPr>
          <a:xfrm>
            <a:off x="219221" y="125974"/>
            <a:ext cx="10515600" cy="1325563"/>
          </a:xfrm>
        </p:spPr>
        <p:txBody>
          <a:bodyPr vert="horz" lIns="91440" tIns="45720" rIns="91440" bIns="45720" rtlCol="0" anchor="ctr">
            <a:normAutofit/>
          </a:bodyPr>
          <a:lstStyle/>
          <a:p>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Multi-label Classification</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E4192B6-C1F0-C89D-3FAF-59AED059CF1F}"/>
              </a:ext>
            </a:extLst>
          </p:cNvPr>
          <p:cNvSpPr>
            <a:spLocks noGrp="1"/>
          </p:cNvSpPr>
          <p:nvPr>
            <p:ph idx="1"/>
          </p:nvPr>
        </p:nvSpPr>
        <p:spPr>
          <a:xfrm>
            <a:off x="838200" y="1253331"/>
            <a:ext cx="10515600" cy="4351338"/>
          </a:xfrm>
        </p:spPr>
        <p:txBody>
          <a:bodyPr/>
          <a:lstStyle/>
          <a:p>
            <a:pPr marL="75565" marR="81915" algn="just">
              <a:lnSpc>
                <a:spcPct val="120000"/>
              </a:lnSpc>
              <a:spcBef>
                <a:spcPts val="530"/>
              </a:spcBef>
              <a:spcAft>
                <a:spcPts val="0"/>
              </a:spcAft>
            </a:pPr>
            <a:r>
              <a:rPr lang="en-US" sz="1800" dirty="0">
                <a:solidFill>
                  <a:srgbClr val="212121"/>
                </a:solidFill>
                <a:effectLst/>
                <a:latin typeface="Arial MT"/>
                <a:ea typeface="Arial MT"/>
                <a:cs typeface="Arial MT"/>
              </a:rPr>
              <a:t>Multi-label classification is a classification task where each image can contain more than one</a:t>
            </a:r>
            <a:r>
              <a:rPr lang="en-US" sz="1800" spc="-320"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label,</a:t>
            </a:r>
            <a:r>
              <a:rPr lang="en-US" sz="1800" spc="-5"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and some</a:t>
            </a:r>
            <a:r>
              <a:rPr lang="en-US" sz="1800" spc="-5"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images can contain</a:t>
            </a:r>
            <a:r>
              <a:rPr lang="en-US" sz="1800" spc="-5"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all the labels</a:t>
            </a:r>
            <a:r>
              <a:rPr lang="en-US" sz="1800" spc="-5"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simultaneously.</a:t>
            </a:r>
            <a:endParaRPr lang="en-IN" sz="1800" dirty="0">
              <a:effectLst/>
              <a:latin typeface="Arial MT"/>
              <a:ea typeface="Arial MT"/>
              <a:cs typeface="Arial MT"/>
            </a:endParaRPr>
          </a:p>
          <a:p>
            <a:pPr marL="0" indent="0" algn="just">
              <a:spcBef>
                <a:spcPts val="55"/>
              </a:spcBef>
              <a:buNone/>
            </a:pPr>
            <a:endParaRPr lang="en-IN" sz="1800" dirty="0">
              <a:effectLst/>
              <a:latin typeface="Arial MT"/>
              <a:ea typeface="Arial MT"/>
              <a:cs typeface="Arial MT"/>
            </a:endParaRPr>
          </a:p>
          <a:p>
            <a:pPr marL="75565" marR="82550" algn="just">
              <a:lnSpc>
                <a:spcPct val="120000"/>
              </a:lnSpc>
              <a:spcAft>
                <a:spcPts val="0"/>
              </a:spcAft>
            </a:pPr>
            <a:r>
              <a:rPr lang="en-US" sz="1800" dirty="0">
                <a:solidFill>
                  <a:srgbClr val="212121"/>
                </a:solidFill>
                <a:effectLst/>
                <a:latin typeface="Arial MT"/>
                <a:ea typeface="Arial MT"/>
                <a:cs typeface="Arial MT"/>
              </a:rPr>
              <a:t>While this seems similar to single-label classification in some respect, the problem statement</a:t>
            </a:r>
            <a:r>
              <a:rPr lang="en-US" sz="1800" spc="-320"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is more complex compared to single-label classification.</a:t>
            </a:r>
            <a:endParaRPr lang="en-IN" sz="1800" dirty="0">
              <a:effectLst/>
              <a:latin typeface="Arial MT"/>
              <a:ea typeface="Arial MT"/>
              <a:cs typeface="Arial MT"/>
            </a:endParaRPr>
          </a:p>
          <a:p>
            <a:pPr marL="0" indent="0" algn="just">
              <a:spcBef>
                <a:spcPts val="55"/>
              </a:spcBef>
              <a:buNone/>
            </a:pPr>
            <a:endParaRPr lang="en-IN" sz="1800" dirty="0">
              <a:effectLst/>
              <a:latin typeface="Arial MT"/>
              <a:ea typeface="Arial MT"/>
              <a:cs typeface="Arial MT"/>
            </a:endParaRPr>
          </a:p>
          <a:p>
            <a:pPr marL="75565" marR="124460" algn="just">
              <a:lnSpc>
                <a:spcPct val="120000"/>
              </a:lnSpc>
              <a:spcAft>
                <a:spcPts val="0"/>
              </a:spcAft>
            </a:pPr>
            <a:r>
              <a:rPr lang="en-US" sz="1800" dirty="0">
                <a:solidFill>
                  <a:srgbClr val="212121"/>
                </a:solidFill>
                <a:effectLst/>
                <a:latin typeface="Arial MT"/>
                <a:ea typeface="Arial MT"/>
                <a:cs typeface="Arial MT"/>
              </a:rPr>
              <a:t>Multi-label classification tasks popularly exist in the </a:t>
            </a:r>
            <a:r>
              <a:rPr lang="en-US" sz="1800" u="sng" dirty="0">
                <a:solidFill>
                  <a:srgbClr val="212121"/>
                </a:solidFill>
                <a:effectLst/>
                <a:latin typeface="Arial MT"/>
                <a:ea typeface="Arial MT"/>
                <a:cs typeface="Arial MT"/>
                <a:hlinkClick r:id="rId2"/>
              </a:rPr>
              <a:t>medical ima</a:t>
            </a:r>
            <a:r>
              <a:rPr lang="en-US" sz="1800" u="none" strike="noStrike" dirty="0">
                <a:solidFill>
                  <a:srgbClr val="212121"/>
                </a:solidFill>
                <a:effectLst/>
                <a:latin typeface="Arial MT"/>
                <a:ea typeface="Arial MT"/>
                <a:cs typeface="Arial MT"/>
                <a:hlinkClick r:id="rId2"/>
              </a:rPr>
              <a:t>g</a:t>
            </a:r>
            <a:r>
              <a:rPr lang="en-US" sz="1800" u="sng" dirty="0">
                <a:solidFill>
                  <a:srgbClr val="212121"/>
                </a:solidFill>
                <a:effectLst/>
                <a:latin typeface="Arial MT"/>
                <a:ea typeface="Arial MT"/>
                <a:cs typeface="Arial MT"/>
                <a:hlinkClick r:id="rId2"/>
              </a:rPr>
              <a:t>ing</a:t>
            </a:r>
            <a:r>
              <a:rPr lang="en-US" sz="1800" dirty="0">
                <a:solidFill>
                  <a:srgbClr val="212121"/>
                </a:solidFill>
                <a:effectLst/>
                <a:latin typeface="Arial MT"/>
                <a:ea typeface="Arial MT"/>
                <a:cs typeface="Arial MT"/>
              </a:rPr>
              <a:t> domain where a patient</a:t>
            </a:r>
            <a:r>
              <a:rPr lang="en-US" sz="1800" spc="-320"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can have more than one disease to be diagnosed from visual data in the form of X-rays.</a:t>
            </a:r>
            <a:endParaRPr lang="en-IN" sz="1800" dirty="0">
              <a:effectLst/>
              <a:latin typeface="Arial MT"/>
              <a:ea typeface="Arial MT"/>
              <a:cs typeface="Arial MT"/>
            </a:endParaRPr>
          </a:p>
          <a:p>
            <a:pPr algn="just"/>
            <a:endParaRPr lang="en-IN" dirty="0"/>
          </a:p>
        </p:txBody>
      </p:sp>
    </p:spTree>
    <p:extLst>
      <p:ext uri="{BB962C8B-B14F-4D97-AF65-F5344CB8AC3E}">
        <p14:creationId xmlns:p14="http://schemas.microsoft.com/office/powerpoint/2010/main" val="3768006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E501-C401-ECBE-646B-E49390ED1DCD}"/>
              </a:ext>
            </a:extLst>
          </p:cNvPr>
          <p:cNvSpPr>
            <a:spLocks noGrp="1"/>
          </p:cNvSpPr>
          <p:nvPr>
            <p:ph type="title"/>
          </p:nvPr>
        </p:nvSpPr>
        <p:spPr>
          <a:xfrm>
            <a:off x="0" y="18255"/>
            <a:ext cx="12056012" cy="1325563"/>
          </a:xfrm>
        </p:spPr>
        <p:txBody>
          <a:bodyPr vert="horz" lIns="91440" tIns="45720" rIns="91440" bIns="45720" rtlCol="0" anchor="ctr">
            <a:normAutofit/>
          </a:bodyPr>
          <a:lstStyle/>
          <a:p>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Classification, Localization, Detection and Segmentation</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E437D199-9551-F9DC-7881-DACCBDED13B3}"/>
              </a:ext>
            </a:extLst>
          </p:cNvPr>
          <p:cNvPicPr>
            <a:picLocks noGrp="1" noChangeAspect="1"/>
          </p:cNvPicPr>
          <p:nvPr>
            <p:ph idx="1"/>
          </p:nvPr>
        </p:nvPicPr>
        <p:blipFill>
          <a:blip r:embed="rId2"/>
          <a:stretch>
            <a:fillRect/>
          </a:stretch>
        </p:blipFill>
        <p:spPr>
          <a:xfrm>
            <a:off x="2729132" y="1343818"/>
            <a:ext cx="6541476" cy="5495927"/>
          </a:xfrm>
          <a:prstGeom prst="rect">
            <a:avLst/>
          </a:prstGeom>
        </p:spPr>
      </p:pic>
    </p:spTree>
    <p:extLst>
      <p:ext uri="{BB962C8B-B14F-4D97-AF65-F5344CB8AC3E}">
        <p14:creationId xmlns:p14="http://schemas.microsoft.com/office/powerpoint/2010/main" val="54384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5362-C89C-FF91-BCB9-AE1398743E23}"/>
              </a:ext>
            </a:extLst>
          </p:cNvPr>
          <p:cNvSpPr>
            <a:spLocks noGrp="1"/>
          </p:cNvSpPr>
          <p:nvPr>
            <p:ph type="title"/>
          </p:nvPr>
        </p:nvSpPr>
        <p:spPr>
          <a:xfrm>
            <a:off x="0" y="18255"/>
            <a:ext cx="10515600" cy="882077"/>
          </a:xfrm>
        </p:spPr>
        <p:txBody>
          <a:bodyPr vert="horz" lIns="91440" tIns="45720" rIns="91440" bIns="45720" rtlCol="0" anchor="ctr">
            <a:normAutofit/>
          </a:bodyPr>
          <a:lstStyle/>
          <a:p>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Flow chart of Image Classification</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407C0B22-A0E3-046D-FB78-06F691656BFD}"/>
              </a:ext>
            </a:extLst>
          </p:cNvPr>
          <p:cNvPicPr>
            <a:picLocks noGrp="1" noChangeAspect="1"/>
          </p:cNvPicPr>
          <p:nvPr>
            <p:ph idx="1"/>
          </p:nvPr>
        </p:nvPicPr>
        <p:blipFill>
          <a:blip r:embed="rId2"/>
          <a:stretch>
            <a:fillRect/>
          </a:stretch>
        </p:blipFill>
        <p:spPr>
          <a:xfrm>
            <a:off x="3940629" y="780589"/>
            <a:ext cx="7565570" cy="6059156"/>
          </a:xfrm>
        </p:spPr>
      </p:pic>
    </p:spTree>
    <p:extLst>
      <p:ext uri="{BB962C8B-B14F-4D97-AF65-F5344CB8AC3E}">
        <p14:creationId xmlns:p14="http://schemas.microsoft.com/office/powerpoint/2010/main" val="960790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6E5C-253E-6E31-0FCE-0566DD5D90EA}"/>
              </a:ext>
            </a:extLst>
          </p:cNvPr>
          <p:cNvSpPr>
            <a:spLocks noGrp="1"/>
          </p:cNvSpPr>
          <p:nvPr>
            <p:ph type="title"/>
          </p:nvPr>
        </p:nvSpPr>
        <p:spPr>
          <a:xfrm>
            <a:off x="0" y="115569"/>
            <a:ext cx="10515600" cy="1325563"/>
          </a:xfrm>
        </p:spPr>
        <p:txBody>
          <a:bodyPr vert="horz" lIns="91440" tIns="45720" rIns="91440" bIns="45720" rtlCol="0" anchor="ctr">
            <a:normAutofit/>
          </a:bodyPr>
          <a:lstStyle/>
          <a:p>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Traditional method for Classification</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E85F0B35-21C0-8F83-BDCE-7BD80D0413F1}"/>
              </a:ext>
            </a:extLst>
          </p:cNvPr>
          <p:cNvPicPr>
            <a:picLocks noGrp="1" noChangeAspect="1"/>
          </p:cNvPicPr>
          <p:nvPr>
            <p:ph idx="1"/>
          </p:nvPr>
        </p:nvPicPr>
        <p:blipFill>
          <a:blip r:embed="rId2"/>
          <a:stretch>
            <a:fillRect/>
          </a:stretch>
        </p:blipFill>
        <p:spPr>
          <a:xfrm>
            <a:off x="1097280" y="1055077"/>
            <a:ext cx="10114671" cy="5556738"/>
          </a:xfrm>
          <a:prstGeom prst="rect">
            <a:avLst/>
          </a:prstGeom>
        </p:spPr>
      </p:pic>
    </p:spTree>
    <p:extLst>
      <p:ext uri="{BB962C8B-B14F-4D97-AF65-F5344CB8AC3E}">
        <p14:creationId xmlns:p14="http://schemas.microsoft.com/office/powerpoint/2010/main" val="412103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ADB0-1963-0F16-AD58-0C3A7C2306B5}"/>
              </a:ext>
            </a:extLst>
          </p:cNvPr>
          <p:cNvSpPr>
            <a:spLocks noGrp="1"/>
          </p:cNvSpPr>
          <p:nvPr>
            <p:ph type="title"/>
          </p:nvPr>
        </p:nvSpPr>
        <p:spPr/>
        <p:txBody>
          <a:bodyPr vert="horz" lIns="91440" tIns="45720" rIns="91440" bIns="45720" rtlCol="0" anchor="ctr">
            <a:normAutofit/>
          </a:bodyPr>
          <a:lstStyle/>
          <a:p>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ANN</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B1B31EDC-FA7A-7799-9848-94345084C0FA}"/>
              </a:ext>
            </a:extLst>
          </p:cNvPr>
          <p:cNvPicPr>
            <a:picLocks noGrp="1" noChangeAspect="1"/>
          </p:cNvPicPr>
          <p:nvPr>
            <p:ph idx="1"/>
          </p:nvPr>
        </p:nvPicPr>
        <p:blipFill>
          <a:blip r:embed="rId2"/>
          <a:stretch>
            <a:fillRect/>
          </a:stretch>
        </p:blipFill>
        <p:spPr>
          <a:xfrm>
            <a:off x="1308295" y="1350499"/>
            <a:ext cx="9355016" cy="5317588"/>
          </a:xfrm>
          <a:prstGeom prst="rect">
            <a:avLst/>
          </a:prstGeom>
        </p:spPr>
      </p:pic>
    </p:spTree>
    <p:extLst>
      <p:ext uri="{BB962C8B-B14F-4D97-AF65-F5344CB8AC3E}">
        <p14:creationId xmlns:p14="http://schemas.microsoft.com/office/powerpoint/2010/main" val="1928692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966-42DE-6368-A32F-DB388F0452CA}"/>
              </a:ext>
            </a:extLst>
          </p:cNvPr>
          <p:cNvSpPr>
            <a:spLocks noGrp="1"/>
          </p:cNvSpPr>
          <p:nvPr>
            <p:ph type="title"/>
          </p:nvPr>
        </p:nvSpPr>
        <p:spPr>
          <a:xfrm>
            <a:off x="152400" y="245382"/>
            <a:ext cx="10515600" cy="1325563"/>
          </a:xfrm>
        </p:spPr>
        <p:txBody>
          <a:bodyPr/>
          <a:lstStyle/>
          <a:p>
            <a:r>
              <a:rPr lang="en-IN" b="1" dirty="0"/>
              <a:t>Logistic Regression</a:t>
            </a:r>
          </a:p>
        </p:txBody>
      </p:sp>
      <p:pic>
        <p:nvPicPr>
          <p:cNvPr id="4" name="Content Placeholder 3">
            <a:extLst>
              <a:ext uri="{FF2B5EF4-FFF2-40B4-BE49-F238E27FC236}">
                <a16:creationId xmlns:a16="http://schemas.microsoft.com/office/drawing/2014/main" id="{9D729E5C-E9D2-55B7-2F1E-3A5E87A75933}"/>
              </a:ext>
            </a:extLst>
          </p:cNvPr>
          <p:cNvPicPr>
            <a:picLocks noGrp="1" noChangeAspect="1"/>
          </p:cNvPicPr>
          <p:nvPr>
            <p:ph idx="1"/>
          </p:nvPr>
        </p:nvPicPr>
        <p:blipFill>
          <a:blip r:embed="rId2"/>
          <a:stretch>
            <a:fillRect/>
          </a:stretch>
        </p:blipFill>
        <p:spPr>
          <a:xfrm>
            <a:off x="2188029" y="1825624"/>
            <a:ext cx="7217228" cy="4786993"/>
          </a:xfrm>
          <a:prstGeom prst="rect">
            <a:avLst/>
          </a:prstGeom>
        </p:spPr>
      </p:pic>
    </p:spTree>
    <p:extLst>
      <p:ext uri="{BB962C8B-B14F-4D97-AF65-F5344CB8AC3E}">
        <p14:creationId xmlns:p14="http://schemas.microsoft.com/office/powerpoint/2010/main" val="27906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EEA6-C19C-3A57-B0A3-D480F1FC6F3D}"/>
              </a:ext>
            </a:extLst>
          </p:cNvPr>
          <p:cNvSpPr>
            <a:spLocks noGrp="1"/>
          </p:cNvSpPr>
          <p:nvPr>
            <p:ph type="title"/>
          </p:nvPr>
        </p:nvSpPr>
        <p:spPr>
          <a:xfrm>
            <a:off x="106680" y="0"/>
            <a:ext cx="10515600" cy="1325563"/>
          </a:xfrm>
        </p:spPr>
        <p:txBody>
          <a:bodyPr vert="horz" lIns="91440" tIns="45720" rIns="91440" bIns="45720" rtlCol="0" anchor="ctr">
            <a:normAutofit/>
          </a:bodyPr>
          <a:lstStyle/>
          <a:p>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SVM</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7233E937-D579-CAC7-F362-69C62A870FAB}"/>
              </a:ext>
            </a:extLst>
          </p:cNvPr>
          <p:cNvPicPr>
            <a:picLocks noGrp="1" noChangeAspect="1"/>
          </p:cNvPicPr>
          <p:nvPr>
            <p:ph idx="1"/>
          </p:nvPr>
        </p:nvPicPr>
        <p:blipFill>
          <a:blip r:embed="rId2"/>
          <a:stretch>
            <a:fillRect/>
          </a:stretch>
        </p:blipFill>
        <p:spPr>
          <a:xfrm>
            <a:off x="6095999" y="1244991"/>
            <a:ext cx="5734929" cy="5613009"/>
          </a:xfrm>
          <a:prstGeom prst="rect">
            <a:avLst/>
          </a:prstGeom>
        </p:spPr>
      </p:pic>
      <p:sp>
        <p:nvSpPr>
          <p:cNvPr id="5" name="TextBox 4">
            <a:extLst>
              <a:ext uri="{FF2B5EF4-FFF2-40B4-BE49-F238E27FC236}">
                <a16:creationId xmlns:a16="http://schemas.microsoft.com/office/drawing/2014/main" id="{FDEC082B-E348-FBB8-5C2A-44645A89AC1F}"/>
              </a:ext>
            </a:extLst>
          </p:cNvPr>
          <p:cNvSpPr txBox="1"/>
          <p:nvPr/>
        </p:nvSpPr>
        <p:spPr>
          <a:xfrm>
            <a:off x="361072" y="1228464"/>
            <a:ext cx="4304714" cy="1200329"/>
          </a:xfrm>
          <a:prstGeom prst="rect">
            <a:avLst/>
          </a:prstGeom>
          <a:noFill/>
        </p:spPr>
        <p:txBody>
          <a:bodyPr wrap="square" rtlCol="0">
            <a:spAutoFit/>
          </a:bodyPr>
          <a:lstStyle/>
          <a:p>
            <a:r>
              <a:rPr lang="en-GB" b="0" i="0" dirty="0">
                <a:solidFill>
                  <a:srgbClr val="242424"/>
                </a:solidFill>
                <a:effectLst/>
                <a:latin typeface="source-serif-pro"/>
              </a:rPr>
              <a:t>Support vector machines (SVM) are powerful yet flexible supervised machine learning algorithms which are used both for classification and regression.</a:t>
            </a:r>
            <a:endParaRPr lang="en-IN" dirty="0"/>
          </a:p>
        </p:txBody>
      </p:sp>
    </p:spTree>
    <p:extLst>
      <p:ext uri="{BB962C8B-B14F-4D97-AF65-F5344CB8AC3E}">
        <p14:creationId xmlns:p14="http://schemas.microsoft.com/office/powerpoint/2010/main" val="77193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63F0-1438-90F6-027B-76165E200C38}"/>
              </a:ext>
            </a:extLst>
          </p:cNvPr>
          <p:cNvSpPr>
            <a:spLocks noGrp="1"/>
          </p:cNvSpPr>
          <p:nvPr>
            <p:ph type="title"/>
          </p:nvPr>
        </p:nvSpPr>
        <p:spPr/>
        <p:txBody>
          <a:bodyPr vert="horz" lIns="91440" tIns="45720" rIns="91440" bIns="45720" rtlCol="0" anchor="ctr">
            <a:normAutofit/>
          </a:bodyPr>
          <a:lstStyle/>
          <a:p>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K-NN</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6BF10D14-8E70-27DB-1648-BB59BED27B52}"/>
              </a:ext>
            </a:extLst>
          </p:cNvPr>
          <p:cNvPicPr>
            <a:picLocks noGrp="1" noChangeAspect="1"/>
          </p:cNvPicPr>
          <p:nvPr>
            <p:ph idx="1"/>
          </p:nvPr>
        </p:nvPicPr>
        <p:blipFill>
          <a:blip r:embed="rId2"/>
          <a:stretch>
            <a:fillRect/>
          </a:stretch>
        </p:blipFill>
        <p:spPr>
          <a:xfrm>
            <a:off x="6288258" y="1266092"/>
            <a:ext cx="5473505" cy="5226783"/>
          </a:xfrm>
          <a:prstGeom prst="rect">
            <a:avLst/>
          </a:prstGeom>
        </p:spPr>
      </p:pic>
      <p:sp>
        <p:nvSpPr>
          <p:cNvPr id="5" name="TextBox 4">
            <a:extLst>
              <a:ext uri="{FF2B5EF4-FFF2-40B4-BE49-F238E27FC236}">
                <a16:creationId xmlns:a16="http://schemas.microsoft.com/office/drawing/2014/main" id="{A083BFBE-B7C4-90B2-625D-718934669644}"/>
              </a:ext>
            </a:extLst>
          </p:cNvPr>
          <p:cNvSpPr txBox="1"/>
          <p:nvPr/>
        </p:nvSpPr>
        <p:spPr>
          <a:xfrm>
            <a:off x="689317" y="2067951"/>
            <a:ext cx="2827606" cy="1200329"/>
          </a:xfrm>
          <a:prstGeom prst="rect">
            <a:avLst/>
          </a:prstGeom>
          <a:noFill/>
        </p:spPr>
        <p:txBody>
          <a:bodyPr wrap="square" rtlCol="0">
            <a:spAutoFit/>
          </a:bodyPr>
          <a:lstStyle/>
          <a:p>
            <a:r>
              <a:rPr lang="en-GB" b="0" i="0" dirty="0">
                <a:solidFill>
                  <a:srgbClr val="242424"/>
                </a:solidFill>
                <a:effectLst/>
                <a:latin typeface="source-serif-pro"/>
              </a:rPr>
              <a:t>K-Nearest </a:t>
            </a:r>
            <a:r>
              <a:rPr lang="en-GB" b="0" i="0" dirty="0" err="1">
                <a:solidFill>
                  <a:srgbClr val="242424"/>
                </a:solidFill>
                <a:effectLst/>
                <a:latin typeface="source-serif-pro"/>
              </a:rPr>
              <a:t>Neighbor</a:t>
            </a:r>
            <a:r>
              <a:rPr lang="en-GB" b="0" i="0" dirty="0">
                <a:solidFill>
                  <a:srgbClr val="242424"/>
                </a:solidFill>
                <a:effectLst/>
                <a:latin typeface="source-serif-pro"/>
              </a:rPr>
              <a:t> is a non-parametric method used for classification and regression.</a:t>
            </a:r>
            <a:endParaRPr lang="en-IN" dirty="0"/>
          </a:p>
        </p:txBody>
      </p:sp>
      <p:pic>
        <p:nvPicPr>
          <p:cNvPr id="6" name="Picture 5">
            <a:extLst>
              <a:ext uri="{FF2B5EF4-FFF2-40B4-BE49-F238E27FC236}">
                <a16:creationId xmlns:a16="http://schemas.microsoft.com/office/drawing/2014/main" id="{FC60AF9C-EEAE-305D-5DF7-1796BFC0D7E3}"/>
              </a:ext>
            </a:extLst>
          </p:cNvPr>
          <p:cNvPicPr>
            <a:picLocks noChangeAspect="1"/>
          </p:cNvPicPr>
          <p:nvPr/>
        </p:nvPicPr>
        <p:blipFill>
          <a:blip r:embed="rId3"/>
          <a:stretch>
            <a:fillRect/>
          </a:stretch>
        </p:blipFill>
        <p:spPr>
          <a:xfrm>
            <a:off x="381000" y="3589721"/>
            <a:ext cx="5715000" cy="2857500"/>
          </a:xfrm>
          <a:prstGeom prst="rect">
            <a:avLst/>
          </a:prstGeom>
        </p:spPr>
      </p:pic>
    </p:spTree>
    <p:extLst>
      <p:ext uri="{BB962C8B-B14F-4D97-AF65-F5344CB8AC3E}">
        <p14:creationId xmlns:p14="http://schemas.microsoft.com/office/powerpoint/2010/main" val="1084518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FF9F-9883-2CD4-F101-270DB52CB7FC}"/>
              </a:ext>
            </a:extLst>
          </p:cNvPr>
          <p:cNvSpPr>
            <a:spLocks noGrp="1"/>
          </p:cNvSpPr>
          <p:nvPr>
            <p:ph type="title"/>
          </p:nvPr>
        </p:nvSpPr>
        <p:spPr>
          <a:xfrm>
            <a:off x="134816" y="182245"/>
            <a:ext cx="10515600" cy="1325563"/>
          </a:xfrm>
        </p:spPr>
        <p:txBody>
          <a:bodyPr vert="horz" lIns="91440" tIns="45720" rIns="91440" bIns="45720" rtlCol="0" anchor="ctr">
            <a:normAutofit/>
          </a:bodyPr>
          <a:lstStyle/>
          <a:p>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Random forest</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62E34320-A59A-5FAE-A251-2E930330D891}"/>
              </a:ext>
            </a:extLst>
          </p:cNvPr>
          <p:cNvPicPr>
            <a:picLocks noGrp="1" noChangeAspect="1"/>
          </p:cNvPicPr>
          <p:nvPr>
            <p:ph idx="1"/>
          </p:nvPr>
        </p:nvPicPr>
        <p:blipFill>
          <a:blip r:embed="rId2"/>
          <a:stretch>
            <a:fillRect/>
          </a:stretch>
        </p:blipFill>
        <p:spPr>
          <a:xfrm>
            <a:off x="3516923" y="1690688"/>
            <a:ext cx="7526214" cy="4802187"/>
          </a:xfrm>
          <a:prstGeom prst="rect">
            <a:avLst/>
          </a:prstGeom>
        </p:spPr>
      </p:pic>
      <p:sp>
        <p:nvSpPr>
          <p:cNvPr id="6" name="TextBox 5">
            <a:extLst>
              <a:ext uri="{FF2B5EF4-FFF2-40B4-BE49-F238E27FC236}">
                <a16:creationId xmlns:a16="http://schemas.microsoft.com/office/drawing/2014/main" id="{8CE32E2A-ACCC-BAA3-473C-E83F3140AD3D}"/>
              </a:ext>
            </a:extLst>
          </p:cNvPr>
          <p:cNvSpPr txBox="1"/>
          <p:nvPr/>
        </p:nvSpPr>
        <p:spPr>
          <a:xfrm>
            <a:off x="545123" y="1878429"/>
            <a:ext cx="2690446" cy="1477328"/>
          </a:xfrm>
          <a:prstGeom prst="rect">
            <a:avLst/>
          </a:prstGeom>
          <a:noFill/>
        </p:spPr>
        <p:txBody>
          <a:bodyPr wrap="square">
            <a:spAutoFit/>
          </a:bodyPr>
          <a:lstStyle/>
          <a:p>
            <a:r>
              <a:rPr lang="en-GB" b="0" i="0" dirty="0">
                <a:solidFill>
                  <a:srgbClr val="242424"/>
                </a:solidFill>
                <a:effectLst/>
                <a:latin typeface="source-serif-pro"/>
              </a:rPr>
              <a:t>Random forest is a supervised learning algorithm which is used for both classification as well as regression.</a:t>
            </a:r>
            <a:endParaRPr lang="en-IN" dirty="0"/>
          </a:p>
        </p:txBody>
      </p:sp>
    </p:spTree>
    <p:extLst>
      <p:ext uri="{BB962C8B-B14F-4D97-AF65-F5344CB8AC3E}">
        <p14:creationId xmlns:p14="http://schemas.microsoft.com/office/powerpoint/2010/main" val="725015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AB989C-00E5-5497-E984-E4FD18ABA784}"/>
              </a:ext>
            </a:extLst>
          </p:cNvPr>
          <p:cNvSpPr>
            <a:spLocks noGrp="1"/>
          </p:cNvSpPr>
          <p:nvPr>
            <p:ph idx="1"/>
          </p:nvPr>
        </p:nvSpPr>
        <p:spPr>
          <a:xfrm>
            <a:off x="838200" y="2585280"/>
            <a:ext cx="10515600" cy="1438080"/>
          </a:xfrm>
        </p:spPr>
        <p:txBody>
          <a:bodyPr vert="horz" lIns="91440" tIns="45720" rIns="91440" bIns="45720" rtlCol="0" anchor="ctr">
            <a:normAutofit/>
          </a:bodyPr>
          <a:lstStyle/>
          <a:p>
            <a:pPr>
              <a:spcBef>
                <a:spcPct val="0"/>
              </a:spcBef>
              <a:buNone/>
            </a:pPr>
            <a:r>
              <a:rPr lang="en-IN" sz="4400" b="1" dirty="0">
                <a:solidFill>
                  <a:srgbClr val="333333"/>
                </a:solidFill>
                <a:latin typeface="Calibri" panose="020F0502020204030204" pitchFamily="34" charset="0"/>
                <a:ea typeface="Calibri" panose="020F0502020204030204" pitchFamily="34" charset="0"/>
                <a:cs typeface="Calibri" panose="020F0502020204030204" pitchFamily="34" charset="0"/>
              </a:rPr>
              <a:t>Image Classification   using DL </a:t>
            </a:r>
          </a:p>
        </p:txBody>
      </p:sp>
    </p:spTree>
    <p:extLst>
      <p:ext uri="{BB962C8B-B14F-4D97-AF65-F5344CB8AC3E}">
        <p14:creationId xmlns:p14="http://schemas.microsoft.com/office/powerpoint/2010/main" val="1019264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37D-F63F-D9F2-A905-4D000B37E963}"/>
              </a:ext>
            </a:extLst>
          </p:cNvPr>
          <p:cNvSpPr>
            <a:spLocks noGrp="1"/>
          </p:cNvSpPr>
          <p:nvPr>
            <p:ph type="title"/>
          </p:nvPr>
        </p:nvSpPr>
        <p:spPr>
          <a:xfrm>
            <a:off x="218049" y="204654"/>
            <a:ext cx="10515600" cy="764175"/>
          </a:xfrm>
        </p:spPr>
        <p:txBody>
          <a:bodyPr>
            <a:normAutofit/>
          </a:bodyPr>
          <a:lstStyle/>
          <a:p>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Research Problem Statement 1</a:t>
            </a:r>
            <a:endParaRPr lang="en-IN" b="1"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7A9EDAD-D169-7D96-CFC9-5D9310669149}"/>
              </a:ext>
            </a:extLst>
          </p:cNvPr>
          <p:cNvPicPr>
            <a:picLocks noChangeAspect="1"/>
          </p:cNvPicPr>
          <p:nvPr/>
        </p:nvPicPr>
        <p:blipFill>
          <a:blip r:embed="rId2"/>
          <a:stretch>
            <a:fillRect/>
          </a:stretch>
        </p:blipFill>
        <p:spPr>
          <a:xfrm>
            <a:off x="4397829" y="1055914"/>
            <a:ext cx="7358742" cy="5497286"/>
          </a:xfrm>
          <a:prstGeom prst="rect">
            <a:avLst/>
          </a:prstGeom>
        </p:spPr>
      </p:pic>
      <p:sp>
        <p:nvSpPr>
          <p:cNvPr id="8" name="TextBox 7">
            <a:extLst>
              <a:ext uri="{FF2B5EF4-FFF2-40B4-BE49-F238E27FC236}">
                <a16:creationId xmlns:a16="http://schemas.microsoft.com/office/drawing/2014/main" id="{25194792-8BB5-1990-DEE6-329A49E0E020}"/>
              </a:ext>
            </a:extLst>
          </p:cNvPr>
          <p:cNvSpPr txBox="1"/>
          <p:nvPr/>
        </p:nvSpPr>
        <p:spPr>
          <a:xfrm>
            <a:off x="218049" y="1458686"/>
            <a:ext cx="3864093" cy="1815882"/>
          </a:xfrm>
          <a:prstGeom prst="rect">
            <a:avLst/>
          </a:prstGeom>
          <a:noFill/>
        </p:spPr>
        <p:txBody>
          <a:bodyPr wrap="square" rtlCol="0">
            <a:spAutoFit/>
          </a:bodyPr>
          <a:lstStyle/>
          <a:p>
            <a:r>
              <a:rPr lang="en-IN" sz="2800" dirty="0"/>
              <a:t>Design a novel model to recommend</a:t>
            </a:r>
          </a:p>
          <a:p>
            <a:r>
              <a:rPr lang="en-IN" sz="2800" dirty="0"/>
              <a:t> the text from scanned document</a:t>
            </a:r>
          </a:p>
        </p:txBody>
      </p:sp>
    </p:spTree>
    <p:extLst>
      <p:ext uri="{BB962C8B-B14F-4D97-AF65-F5344CB8AC3E}">
        <p14:creationId xmlns:p14="http://schemas.microsoft.com/office/powerpoint/2010/main" val="86013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0F30B-609C-2DE9-0A71-3D970FF7E2DF}"/>
              </a:ext>
            </a:extLst>
          </p:cNvPr>
          <p:cNvSpPr>
            <a:spLocks noGrp="1"/>
          </p:cNvSpPr>
          <p:nvPr>
            <p:ph type="title"/>
          </p:nvPr>
        </p:nvSpPr>
        <p:spPr/>
        <p:txBody>
          <a:bodyPr vert="horz" lIns="91440" tIns="45720" rIns="91440" bIns="45720" rtlCol="0" anchor="ctr">
            <a:normAutofit/>
          </a:bodyPr>
          <a:lstStyle/>
          <a:p>
            <a:pPr marL="228600" indent="-228600">
              <a:buFont typeface="Arial" panose="020B0604020202020204" pitchFamily="34" charset="0"/>
            </a:pPr>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Classification models: CNN</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6F17BED-3944-7353-2929-42FF5B0BB896}"/>
              </a:ext>
            </a:extLst>
          </p:cNvPr>
          <p:cNvSpPr>
            <a:spLocks noGrp="1"/>
          </p:cNvSpPr>
          <p:nvPr>
            <p:ph idx="1"/>
          </p:nvPr>
        </p:nvSpPr>
        <p:spPr/>
        <p:txBody>
          <a:bodyPr/>
          <a:lstStyle/>
          <a:p>
            <a:r>
              <a:rPr lang="en-US" sz="1800" u="none" strike="noStrike" dirty="0">
                <a:solidFill>
                  <a:srgbClr val="212121"/>
                </a:solidFill>
                <a:effectLst/>
                <a:latin typeface="Arial MT"/>
                <a:ea typeface="Arial MT"/>
                <a:cs typeface="Arial MT"/>
                <a:hlinkClick r:id="rId2"/>
              </a:rPr>
              <a:t>In modern computer vision, the </a:t>
            </a:r>
            <a:r>
              <a:rPr lang="en-US" sz="1800" i="1" u="none" strike="noStrike" dirty="0">
                <a:solidFill>
                  <a:srgbClr val="212121"/>
                </a:solidFill>
                <a:effectLst/>
                <a:latin typeface="Arial" panose="020B0604020202020204" pitchFamily="34" charset="0"/>
                <a:ea typeface="Arial MT"/>
                <a:cs typeface="Arial MT"/>
                <a:hlinkClick r:id="rId2"/>
              </a:rPr>
              <a:t>gold-standard </a:t>
            </a:r>
            <a:r>
              <a:rPr lang="en-US" sz="1800" u="none" strike="noStrike" dirty="0">
                <a:solidFill>
                  <a:srgbClr val="212121"/>
                </a:solidFill>
                <a:effectLst/>
                <a:latin typeface="Arial MT"/>
                <a:ea typeface="Arial MT"/>
                <a:cs typeface="Arial MT"/>
                <a:hlinkClick r:id="rId2"/>
              </a:rPr>
              <a:t>model architecture to use is a </a:t>
            </a:r>
            <a:r>
              <a:rPr lang="en-US" sz="1800" u="sng" dirty="0">
                <a:solidFill>
                  <a:srgbClr val="212121"/>
                </a:solidFill>
                <a:effectLst/>
                <a:latin typeface="Arial MT"/>
                <a:ea typeface="Arial MT"/>
                <a:cs typeface="Arial MT"/>
                <a:hlinkClick r:id="rId2"/>
              </a:rPr>
              <a:t>convolutional</a:t>
            </a:r>
            <a:r>
              <a:rPr lang="en-US" sz="1800" u="none" strike="noStrike" spc="-320" dirty="0">
                <a:solidFill>
                  <a:srgbClr val="212121"/>
                </a:solidFill>
                <a:effectLst/>
                <a:latin typeface="Arial MT"/>
                <a:ea typeface="Arial MT"/>
                <a:cs typeface="Arial MT"/>
                <a:hlinkClick r:id="rId2"/>
              </a:rPr>
              <a:t> </a:t>
            </a:r>
            <a:r>
              <a:rPr lang="en-US" sz="1800" u="sng" dirty="0">
                <a:solidFill>
                  <a:srgbClr val="212121"/>
                </a:solidFill>
                <a:effectLst/>
                <a:latin typeface="Arial MT"/>
                <a:ea typeface="Arial MT"/>
                <a:cs typeface="Arial MT"/>
                <a:hlinkClick r:id="rId2"/>
              </a:rPr>
              <a:t>neural network</a:t>
            </a:r>
            <a:r>
              <a:rPr lang="en-US" sz="1800" u="none" strike="noStrike" dirty="0">
                <a:solidFill>
                  <a:srgbClr val="212121"/>
                </a:solidFill>
                <a:effectLst/>
                <a:latin typeface="Arial MT"/>
                <a:ea typeface="Arial MT"/>
                <a:cs typeface="Arial MT"/>
                <a:hlinkClick r:id="rId2"/>
              </a:rPr>
              <a:t>.</a:t>
            </a:r>
            <a:endParaRPr lang="en-IN" sz="1800" dirty="0">
              <a:effectLst/>
              <a:latin typeface="Arial MT"/>
              <a:ea typeface="Arial MT"/>
              <a:cs typeface="Arial MT"/>
            </a:endParaRPr>
          </a:p>
          <a:p>
            <a:r>
              <a:rPr lang="en-US" sz="1800" dirty="0">
                <a:solidFill>
                  <a:srgbClr val="212121"/>
                </a:solidFill>
                <a:effectLst/>
                <a:latin typeface="Arial MT"/>
                <a:ea typeface="Arial MT"/>
                <a:cs typeface="Arial MT"/>
              </a:rPr>
              <a:t>The convolution operation slides a matrix, called kernel, on input while performing pair-wise</a:t>
            </a:r>
            <a:r>
              <a:rPr lang="en-US" sz="1800" spc="-320"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matrix multiplication and summing up the result. The following gif shows this process.</a:t>
            </a:r>
            <a:endParaRPr lang="en-IN" sz="1800" dirty="0">
              <a:effectLst/>
              <a:latin typeface="Arial MT"/>
              <a:ea typeface="Arial MT"/>
              <a:cs typeface="Arial MT"/>
            </a:endParaRPr>
          </a:p>
          <a:p>
            <a:endParaRPr lang="en-IN" dirty="0"/>
          </a:p>
        </p:txBody>
      </p:sp>
      <p:pic>
        <p:nvPicPr>
          <p:cNvPr id="4" name="Picture 3">
            <a:extLst>
              <a:ext uri="{FF2B5EF4-FFF2-40B4-BE49-F238E27FC236}">
                <a16:creationId xmlns:a16="http://schemas.microsoft.com/office/drawing/2014/main" id="{FE82A7D6-82A4-DBD1-FB20-FA38CADB1AA4}"/>
              </a:ext>
            </a:extLst>
          </p:cNvPr>
          <p:cNvPicPr>
            <a:picLocks noChangeAspect="1"/>
          </p:cNvPicPr>
          <p:nvPr/>
        </p:nvPicPr>
        <p:blipFill>
          <a:blip r:embed="rId3"/>
          <a:stretch>
            <a:fillRect/>
          </a:stretch>
        </p:blipFill>
        <p:spPr>
          <a:xfrm>
            <a:off x="998805" y="3221502"/>
            <a:ext cx="3066757" cy="3531916"/>
          </a:xfrm>
          <a:prstGeom prst="rect">
            <a:avLst/>
          </a:prstGeom>
        </p:spPr>
      </p:pic>
      <p:pic>
        <p:nvPicPr>
          <p:cNvPr id="5" name="Picture 4">
            <a:extLst>
              <a:ext uri="{FF2B5EF4-FFF2-40B4-BE49-F238E27FC236}">
                <a16:creationId xmlns:a16="http://schemas.microsoft.com/office/drawing/2014/main" id="{57B475F4-8229-FEB9-F373-E5E7B81E4FA5}"/>
              </a:ext>
            </a:extLst>
          </p:cNvPr>
          <p:cNvPicPr>
            <a:picLocks noChangeAspect="1"/>
          </p:cNvPicPr>
          <p:nvPr/>
        </p:nvPicPr>
        <p:blipFill>
          <a:blip r:embed="rId4"/>
          <a:stretch>
            <a:fillRect/>
          </a:stretch>
        </p:blipFill>
        <p:spPr>
          <a:xfrm>
            <a:off x="6096000" y="3306592"/>
            <a:ext cx="3950550" cy="3005308"/>
          </a:xfrm>
          <a:prstGeom prst="rect">
            <a:avLst/>
          </a:prstGeom>
        </p:spPr>
      </p:pic>
    </p:spTree>
    <p:extLst>
      <p:ext uri="{BB962C8B-B14F-4D97-AF65-F5344CB8AC3E}">
        <p14:creationId xmlns:p14="http://schemas.microsoft.com/office/powerpoint/2010/main" val="133368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63F8-F7AF-C570-9792-B5E11D17E092}"/>
              </a:ext>
            </a:extLst>
          </p:cNvPr>
          <p:cNvSpPr>
            <a:spLocks noGrp="1"/>
          </p:cNvSpPr>
          <p:nvPr>
            <p:ph type="title"/>
          </p:nvPr>
        </p:nvSpPr>
        <p:spPr>
          <a:xfrm>
            <a:off x="120748" y="140043"/>
            <a:ext cx="10515600" cy="788426"/>
          </a:xfrm>
        </p:spPr>
        <p:txBody>
          <a:bodyPr vert="horz" lIns="91440" tIns="45720" rIns="91440" bIns="45720" rtlCol="0" anchor="ctr">
            <a:normAutofit/>
          </a:bodyPr>
          <a:lstStyle/>
          <a:p>
            <a:pPr marL="228600" indent="-228600">
              <a:buFont typeface="Arial" panose="020B0604020202020204" pitchFamily="34" charset="0"/>
            </a:pPr>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Convolution process</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image7.png">
            <a:extLst>
              <a:ext uri="{FF2B5EF4-FFF2-40B4-BE49-F238E27FC236}">
                <a16:creationId xmlns:a16="http://schemas.microsoft.com/office/drawing/2014/main" id="{57751F77-6658-8C99-F2B8-44A45BF48504}"/>
              </a:ext>
            </a:extLst>
          </p:cNvPr>
          <p:cNvPicPr>
            <a:picLocks noChangeAspect="1"/>
          </p:cNvPicPr>
          <p:nvPr/>
        </p:nvPicPr>
        <p:blipFill>
          <a:blip r:embed="rId2" cstate="print"/>
          <a:stretch>
            <a:fillRect/>
          </a:stretch>
        </p:blipFill>
        <p:spPr>
          <a:xfrm>
            <a:off x="956604" y="1083212"/>
            <a:ext cx="10311618" cy="5134708"/>
          </a:xfrm>
          <a:prstGeom prst="rect">
            <a:avLst/>
          </a:prstGeom>
        </p:spPr>
      </p:pic>
    </p:spTree>
    <p:extLst>
      <p:ext uri="{BB962C8B-B14F-4D97-AF65-F5344CB8AC3E}">
        <p14:creationId xmlns:p14="http://schemas.microsoft.com/office/powerpoint/2010/main" val="322134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B9926-4687-2563-BD7E-3DA35EF9C4DA}"/>
              </a:ext>
            </a:extLst>
          </p:cNvPr>
          <p:cNvSpPr>
            <a:spLocks noGrp="1"/>
          </p:cNvSpPr>
          <p:nvPr>
            <p:ph type="title"/>
          </p:nvPr>
        </p:nvSpPr>
        <p:spPr>
          <a:xfrm>
            <a:off x="152400" y="-3658"/>
            <a:ext cx="10972800" cy="994259"/>
          </a:xfrm>
        </p:spPr>
        <p:txBody>
          <a:bodyPr vert="horz" lIns="91440" tIns="45720" rIns="91440" bIns="45720" rtlCol="0" anchor="ctr">
            <a:normAutofit/>
          </a:bodyPr>
          <a:lstStyle/>
          <a:p>
            <a:pPr marL="228600" indent="-228600">
              <a:buFont typeface="Arial" panose="020B0604020202020204" pitchFamily="34" charset="0"/>
            </a:pPr>
            <a:r>
              <a:rPr lang="en-IN" b="1" dirty="0">
                <a:solidFill>
                  <a:srgbClr val="333333"/>
                </a:solidFill>
                <a:latin typeface="Calibri" panose="020F0502020204030204" pitchFamily="34" charset="0"/>
                <a:ea typeface="Calibri" panose="020F0502020204030204" pitchFamily="34" charset="0"/>
                <a:cs typeface="Calibri" panose="020F0502020204030204" pitchFamily="34" charset="0"/>
              </a:rPr>
              <a:t>CNN Architecture for Image Classification</a:t>
            </a:r>
          </a:p>
        </p:txBody>
      </p:sp>
      <p:sp>
        <p:nvSpPr>
          <p:cNvPr id="4" name="Slide Number Placeholder 3">
            <a:extLst>
              <a:ext uri="{FF2B5EF4-FFF2-40B4-BE49-F238E27FC236}">
                <a16:creationId xmlns:a16="http://schemas.microsoft.com/office/drawing/2014/main" id="{4B566C74-328C-C3D8-E056-85486E2742ED}"/>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7" name="Content Placeholder 6">
            <a:extLst>
              <a:ext uri="{FF2B5EF4-FFF2-40B4-BE49-F238E27FC236}">
                <a16:creationId xmlns:a16="http://schemas.microsoft.com/office/drawing/2014/main" id="{08C184A5-44F7-FD16-06BE-C3DAF329FB91}"/>
              </a:ext>
            </a:extLst>
          </p:cNvPr>
          <p:cNvSpPr>
            <a:spLocks noGrp="1"/>
          </p:cNvSpPr>
          <p:nvPr>
            <p:ph idx="1"/>
          </p:nvPr>
        </p:nvSpPr>
        <p:spPr>
          <a:xfrm>
            <a:off x="457200" y="990601"/>
            <a:ext cx="10972800" cy="2438399"/>
          </a:xfrm>
        </p:spPr>
        <p:txBody>
          <a:bodyPr>
            <a:normAutofit/>
          </a:bodyPr>
          <a:lstStyle/>
          <a:p>
            <a:pPr marL="0" indent="0" algn="just">
              <a:buNone/>
            </a:pPr>
            <a:r>
              <a:rPr lang="en-GB" sz="2600" b="0" i="0" dirty="0">
                <a:effectLst/>
                <a:latin typeface="georgia" panose="02040502050405020303" pitchFamily="18" charset="0"/>
              </a:rPr>
              <a:t>Basic CNN architecture for Classification:</a:t>
            </a:r>
          </a:p>
          <a:p>
            <a:pPr algn="just"/>
            <a:r>
              <a:rPr lang="en-GB" sz="2600" b="0" i="0" dirty="0">
                <a:effectLst/>
                <a:latin typeface="georgia" panose="02040502050405020303" pitchFamily="18" charset="0"/>
              </a:rPr>
              <a:t>The CNN  architecture for image classification includes</a:t>
            </a:r>
          </a:p>
          <a:p>
            <a:pPr algn="just"/>
            <a:r>
              <a:rPr lang="en-GB" sz="2600" b="0" i="0" dirty="0">
                <a:effectLst/>
                <a:latin typeface="georgia" panose="02040502050405020303" pitchFamily="18" charset="0"/>
              </a:rPr>
              <a:t>Convolutional layers, </a:t>
            </a:r>
          </a:p>
          <a:p>
            <a:pPr algn="just"/>
            <a:r>
              <a:rPr lang="en-GB" sz="2600" dirty="0">
                <a:latin typeface="georgia" panose="02040502050405020303" pitchFamily="18" charset="0"/>
              </a:rPr>
              <a:t>M</a:t>
            </a:r>
            <a:r>
              <a:rPr lang="en-GB" sz="2600" b="0" i="0" dirty="0">
                <a:effectLst/>
                <a:latin typeface="georgia" panose="02040502050405020303" pitchFamily="18" charset="0"/>
              </a:rPr>
              <a:t>ax-pooling layers, and </a:t>
            </a:r>
          </a:p>
          <a:p>
            <a:pPr algn="just"/>
            <a:r>
              <a:rPr lang="en-GB" sz="2600" dirty="0">
                <a:latin typeface="georgia" panose="02040502050405020303" pitchFamily="18" charset="0"/>
              </a:rPr>
              <a:t>F</a:t>
            </a:r>
            <a:r>
              <a:rPr lang="en-GB" sz="2600" b="0" i="0" dirty="0">
                <a:effectLst/>
                <a:latin typeface="georgia" panose="02040502050405020303" pitchFamily="18" charset="0"/>
              </a:rPr>
              <a:t>ully connected layers.</a:t>
            </a:r>
          </a:p>
          <a:p>
            <a:pPr marL="0" indent="0" algn="just">
              <a:buNone/>
            </a:pPr>
            <a:endParaRPr lang="en-IN" dirty="0"/>
          </a:p>
        </p:txBody>
      </p:sp>
      <p:sp>
        <p:nvSpPr>
          <p:cNvPr id="3" name="AutoShape 2">
            <a:extLst>
              <a:ext uri="{FF2B5EF4-FFF2-40B4-BE49-F238E27FC236}">
                <a16:creationId xmlns:a16="http://schemas.microsoft.com/office/drawing/2014/main" id="{CEB83861-F5BD-A745-F788-DF5F151892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96B739D5-178B-4979-4685-E7112E18D59E}"/>
              </a:ext>
            </a:extLst>
          </p:cNvPr>
          <p:cNvPicPr>
            <a:picLocks noChangeAspect="1"/>
          </p:cNvPicPr>
          <p:nvPr/>
        </p:nvPicPr>
        <p:blipFill>
          <a:blip r:embed="rId2"/>
          <a:stretch>
            <a:fillRect/>
          </a:stretch>
        </p:blipFill>
        <p:spPr>
          <a:xfrm>
            <a:off x="1125415" y="3486151"/>
            <a:ext cx="10228385" cy="2870199"/>
          </a:xfrm>
          <a:prstGeom prst="rect">
            <a:avLst/>
          </a:prstGeom>
        </p:spPr>
      </p:pic>
    </p:spTree>
    <p:extLst>
      <p:ext uri="{BB962C8B-B14F-4D97-AF65-F5344CB8AC3E}">
        <p14:creationId xmlns:p14="http://schemas.microsoft.com/office/powerpoint/2010/main" val="442246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5ADE-0ACF-E4DA-D9E7-D3AA4AE1046A}"/>
              </a:ext>
            </a:extLst>
          </p:cNvPr>
          <p:cNvSpPr>
            <a:spLocks noGrp="1"/>
          </p:cNvSpPr>
          <p:nvPr>
            <p:ph type="title"/>
          </p:nvPr>
        </p:nvSpPr>
        <p:spPr>
          <a:xfrm>
            <a:off x="29817" y="136524"/>
            <a:ext cx="10972800" cy="1143000"/>
          </a:xfrm>
        </p:spPr>
        <p:txBody>
          <a:bodyPr vert="horz" lIns="91440" tIns="45720" rIns="91440" bIns="45720" rtlCol="0" anchor="ctr">
            <a:normAutofit/>
          </a:bodyPr>
          <a:lstStyle/>
          <a:p>
            <a:pPr marL="228600" indent="-228600">
              <a:buFont typeface="Arial" panose="020B0604020202020204" pitchFamily="34" charset="0"/>
            </a:pPr>
            <a:r>
              <a:rPr lang="en-IN" b="1" dirty="0">
                <a:solidFill>
                  <a:srgbClr val="333333"/>
                </a:solidFill>
                <a:latin typeface="Calibri" panose="020F0502020204030204" pitchFamily="34" charset="0"/>
                <a:ea typeface="Calibri" panose="020F0502020204030204" pitchFamily="34" charset="0"/>
                <a:cs typeface="Calibri" panose="020F0502020204030204" pitchFamily="34" charset="0"/>
              </a:rPr>
              <a:t>Convolution layer</a:t>
            </a:r>
          </a:p>
        </p:txBody>
      </p:sp>
      <p:sp>
        <p:nvSpPr>
          <p:cNvPr id="3" name="Content Placeholder 2">
            <a:extLst>
              <a:ext uri="{FF2B5EF4-FFF2-40B4-BE49-F238E27FC236}">
                <a16:creationId xmlns:a16="http://schemas.microsoft.com/office/drawing/2014/main" id="{33873A7C-541A-2BB4-9971-541ED7BF1968}"/>
              </a:ext>
            </a:extLst>
          </p:cNvPr>
          <p:cNvSpPr>
            <a:spLocks noGrp="1"/>
          </p:cNvSpPr>
          <p:nvPr>
            <p:ph idx="1"/>
          </p:nvPr>
        </p:nvSpPr>
        <p:spPr>
          <a:xfrm>
            <a:off x="609600" y="1600201"/>
            <a:ext cx="10972800" cy="1752599"/>
          </a:xfrm>
        </p:spPr>
        <p:txBody>
          <a:bodyPr>
            <a:normAutofit fontScale="92500" lnSpcReduction="10000"/>
          </a:bodyPr>
          <a:lstStyle/>
          <a:p>
            <a:pPr algn="just"/>
            <a:r>
              <a:rPr lang="en-GB" b="0" i="0" dirty="0">
                <a:solidFill>
                  <a:srgbClr val="000000"/>
                </a:solidFill>
                <a:effectLst/>
                <a:latin typeface="georgia" panose="02040502050405020303" pitchFamily="18" charset="0"/>
              </a:rPr>
              <a:t>Convolutional layers apply a set of filters to the input image to extract important features, such as edges, lines, textures, and shapes. Each filter is a small matrix of weights that is convolved with the input image to produce a feature map. Each feature map represents a particular feature or pattern that the CNN has learned to detect in the input image.</a:t>
            </a:r>
            <a:endParaRPr lang="en-IN" dirty="0"/>
          </a:p>
        </p:txBody>
      </p:sp>
      <p:sp>
        <p:nvSpPr>
          <p:cNvPr id="4" name="Slide Number Placeholder 3">
            <a:extLst>
              <a:ext uri="{FF2B5EF4-FFF2-40B4-BE49-F238E27FC236}">
                <a16:creationId xmlns:a16="http://schemas.microsoft.com/office/drawing/2014/main" id="{044D5F00-0740-FB0D-6FD9-6D69ACF44A8E}"/>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Picture 5">
            <a:extLst>
              <a:ext uri="{FF2B5EF4-FFF2-40B4-BE49-F238E27FC236}">
                <a16:creationId xmlns:a16="http://schemas.microsoft.com/office/drawing/2014/main" id="{28F1BEFE-961B-33C7-8B67-556E9E56D0ED}"/>
              </a:ext>
            </a:extLst>
          </p:cNvPr>
          <p:cNvPicPr>
            <a:picLocks noChangeAspect="1"/>
          </p:cNvPicPr>
          <p:nvPr/>
        </p:nvPicPr>
        <p:blipFill>
          <a:blip r:embed="rId2"/>
          <a:stretch>
            <a:fillRect/>
          </a:stretch>
        </p:blipFill>
        <p:spPr>
          <a:xfrm>
            <a:off x="2209800" y="3505202"/>
            <a:ext cx="7467600" cy="2971798"/>
          </a:xfrm>
          <a:prstGeom prst="rect">
            <a:avLst/>
          </a:prstGeom>
        </p:spPr>
      </p:pic>
    </p:spTree>
    <p:extLst>
      <p:ext uri="{BB962C8B-B14F-4D97-AF65-F5344CB8AC3E}">
        <p14:creationId xmlns:p14="http://schemas.microsoft.com/office/powerpoint/2010/main" val="3236870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1BE24-183D-719D-3E79-FD7A0811003B}"/>
              </a:ext>
            </a:extLst>
          </p:cNvPr>
          <p:cNvSpPr>
            <a:spLocks noGrp="1"/>
          </p:cNvSpPr>
          <p:nvPr>
            <p:ph type="title"/>
          </p:nvPr>
        </p:nvSpPr>
        <p:spPr/>
        <p:txBody>
          <a:bodyPr vert="horz" lIns="91440" tIns="45720" rIns="91440" bIns="45720" rtlCol="0" anchor="ctr">
            <a:normAutofit/>
          </a:bodyPr>
          <a:lstStyle/>
          <a:p>
            <a:pPr marL="228600" indent="-228600">
              <a:buFont typeface="Arial" panose="020B0604020202020204" pitchFamily="34" charset="0"/>
            </a:pPr>
            <a:r>
              <a:rPr lang="en-IN" b="1" dirty="0" err="1">
                <a:solidFill>
                  <a:srgbClr val="333333"/>
                </a:solidFill>
                <a:latin typeface="Calibri" panose="020F0502020204030204" pitchFamily="34" charset="0"/>
                <a:ea typeface="Calibri" panose="020F0502020204030204" pitchFamily="34" charset="0"/>
                <a:cs typeface="Calibri" panose="020F0502020204030204" pitchFamily="34" charset="0"/>
              </a:rPr>
              <a:t>ReLU</a:t>
            </a:r>
            <a:r>
              <a:rPr lang="en-IN" b="1" dirty="0">
                <a:solidFill>
                  <a:srgbClr val="333333"/>
                </a:solidFill>
                <a:latin typeface="Calibri" panose="020F0502020204030204" pitchFamily="34" charset="0"/>
                <a:ea typeface="Calibri" panose="020F0502020204030204" pitchFamily="34" charset="0"/>
                <a:cs typeface="Calibri" panose="020F0502020204030204" pitchFamily="34" charset="0"/>
              </a:rPr>
              <a:t> layer</a:t>
            </a:r>
          </a:p>
        </p:txBody>
      </p:sp>
      <p:sp>
        <p:nvSpPr>
          <p:cNvPr id="3" name="Content Placeholder 2">
            <a:extLst>
              <a:ext uri="{FF2B5EF4-FFF2-40B4-BE49-F238E27FC236}">
                <a16:creationId xmlns:a16="http://schemas.microsoft.com/office/drawing/2014/main" id="{8314EF77-360A-B472-8D7D-13715E494703}"/>
              </a:ext>
            </a:extLst>
          </p:cNvPr>
          <p:cNvSpPr>
            <a:spLocks noGrp="1"/>
          </p:cNvSpPr>
          <p:nvPr>
            <p:ph idx="1"/>
          </p:nvPr>
        </p:nvSpPr>
        <p:spPr>
          <a:xfrm>
            <a:off x="609600" y="1181100"/>
            <a:ext cx="10972800" cy="1447799"/>
          </a:xfrm>
        </p:spPr>
        <p:txBody>
          <a:bodyPr>
            <a:normAutofit fontScale="92500"/>
          </a:bodyPr>
          <a:lstStyle/>
          <a:p>
            <a:pPr algn="just"/>
            <a:r>
              <a:rPr lang="en-GB" b="0" i="0" dirty="0">
                <a:effectLst/>
                <a:latin typeface="georgia" panose="02040502050405020303" pitchFamily="18" charset="0"/>
              </a:rPr>
              <a:t>The output of convolutional layer is passed to, let’s say, rectified linear unit (</a:t>
            </a:r>
            <a:r>
              <a:rPr lang="en-GB" b="0" i="0" dirty="0" err="1">
                <a:effectLst/>
                <a:latin typeface="georgia" panose="02040502050405020303" pitchFamily="18" charset="0"/>
              </a:rPr>
              <a:t>ReLU</a:t>
            </a:r>
            <a:r>
              <a:rPr lang="en-GB" b="0" i="0" dirty="0">
                <a:effectLst/>
                <a:latin typeface="georgia" panose="02040502050405020303" pitchFamily="18" charset="0"/>
              </a:rPr>
              <a:t>) activation function. You can also use other activation functions as well. This introduces non-linearity into the model.</a:t>
            </a:r>
            <a:endParaRPr lang="en-IN" dirty="0"/>
          </a:p>
        </p:txBody>
      </p:sp>
      <p:sp>
        <p:nvSpPr>
          <p:cNvPr id="4" name="Slide Number Placeholder 3">
            <a:extLst>
              <a:ext uri="{FF2B5EF4-FFF2-40B4-BE49-F238E27FC236}">
                <a16:creationId xmlns:a16="http://schemas.microsoft.com/office/drawing/2014/main" id="{7FFB8B83-7D28-56DD-A058-C49997104292}"/>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Picture 5">
            <a:extLst>
              <a:ext uri="{FF2B5EF4-FFF2-40B4-BE49-F238E27FC236}">
                <a16:creationId xmlns:a16="http://schemas.microsoft.com/office/drawing/2014/main" id="{57C6CE3F-395D-94D9-6BD5-14532AFF3A62}"/>
              </a:ext>
            </a:extLst>
          </p:cNvPr>
          <p:cNvPicPr>
            <a:picLocks noChangeAspect="1"/>
          </p:cNvPicPr>
          <p:nvPr/>
        </p:nvPicPr>
        <p:blipFill>
          <a:blip r:embed="rId2"/>
          <a:stretch>
            <a:fillRect/>
          </a:stretch>
        </p:blipFill>
        <p:spPr>
          <a:xfrm>
            <a:off x="4873283" y="2654690"/>
            <a:ext cx="6934200" cy="3954463"/>
          </a:xfrm>
          <a:prstGeom prst="rect">
            <a:avLst/>
          </a:prstGeom>
        </p:spPr>
      </p:pic>
      <p:pic>
        <p:nvPicPr>
          <p:cNvPr id="8" name="Picture 7">
            <a:extLst>
              <a:ext uri="{FF2B5EF4-FFF2-40B4-BE49-F238E27FC236}">
                <a16:creationId xmlns:a16="http://schemas.microsoft.com/office/drawing/2014/main" id="{16A78C75-9E0E-0D93-DF78-C58AA6D38B62}"/>
              </a:ext>
            </a:extLst>
          </p:cNvPr>
          <p:cNvPicPr>
            <a:picLocks noChangeAspect="1"/>
          </p:cNvPicPr>
          <p:nvPr/>
        </p:nvPicPr>
        <p:blipFill>
          <a:blip r:embed="rId3"/>
          <a:stretch>
            <a:fillRect/>
          </a:stretch>
        </p:blipFill>
        <p:spPr>
          <a:xfrm>
            <a:off x="363414" y="3516604"/>
            <a:ext cx="4132385" cy="2160296"/>
          </a:xfrm>
          <a:prstGeom prst="rect">
            <a:avLst/>
          </a:prstGeom>
        </p:spPr>
      </p:pic>
    </p:spTree>
    <p:extLst>
      <p:ext uri="{BB962C8B-B14F-4D97-AF65-F5344CB8AC3E}">
        <p14:creationId xmlns:p14="http://schemas.microsoft.com/office/powerpoint/2010/main" val="2074424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372D-7181-8350-49A5-4B47332274EE}"/>
              </a:ext>
            </a:extLst>
          </p:cNvPr>
          <p:cNvSpPr>
            <a:spLocks noGrp="1"/>
          </p:cNvSpPr>
          <p:nvPr>
            <p:ph type="title"/>
          </p:nvPr>
        </p:nvSpPr>
        <p:spPr/>
        <p:txBody>
          <a:bodyPr vert="horz" lIns="91440" tIns="45720" rIns="91440" bIns="45720" rtlCol="0" anchor="ctr">
            <a:normAutofit/>
          </a:bodyPr>
          <a:lstStyle/>
          <a:p>
            <a:pPr marL="228600" indent="-228600">
              <a:buFont typeface="Arial" panose="020B0604020202020204" pitchFamily="34" charset="0"/>
            </a:pPr>
            <a:r>
              <a:rPr lang="en-IN" b="1" dirty="0">
                <a:solidFill>
                  <a:srgbClr val="333333"/>
                </a:solidFill>
                <a:latin typeface="Calibri" panose="020F0502020204030204" pitchFamily="34" charset="0"/>
                <a:ea typeface="Calibri" panose="020F0502020204030204" pitchFamily="34" charset="0"/>
                <a:cs typeface="Calibri" panose="020F0502020204030204" pitchFamily="34" charset="0"/>
              </a:rPr>
              <a:t>Max Pooling layer</a:t>
            </a:r>
          </a:p>
        </p:txBody>
      </p:sp>
      <p:sp>
        <p:nvSpPr>
          <p:cNvPr id="3" name="Content Placeholder 2">
            <a:extLst>
              <a:ext uri="{FF2B5EF4-FFF2-40B4-BE49-F238E27FC236}">
                <a16:creationId xmlns:a16="http://schemas.microsoft.com/office/drawing/2014/main" id="{2F2708D3-18AF-CC11-103E-FE5D6240CEA0}"/>
              </a:ext>
            </a:extLst>
          </p:cNvPr>
          <p:cNvSpPr>
            <a:spLocks noGrp="1"/>
          </p:cNvSpPr>
          <p:nvPr>
            <p:ph idx="1"/>
          </p:nvPr>
        </p:nvSpPr>
        <p:spPr>
          <a:xfrm>
            <a:off x="609600" y="1600201"/>
            <a:ext cx="10972800" cy="1295399"/>
          </a:xfrm>
        </p:spPr>
        <p:txBody>
          <a:bodyPr>
            <a:normAutofit/>
          </a:bodyPr>
          <a:lstStyle/>
          <a:p>
            <a:pPr algn="just"/>
            <a:r>
              <a:rPr lang="en-GB" b="0" i="0" dirty="0">
                <a:effectLst/>
                <a:latin typeface="georgia" panose="02040502050405020303" pitchFamily="18" charset="0"/>
              </a:rPr>
              <a:t>This layer down-samples the feature maps produced by the second convolutional layer, further reducing their dimensionality</a:t>
            </a:r>
            <a:endParaRPr lang="en-IN" dirty="0"/>
          </a:p>
        </p:txBody>
      </p:sp>
      <p:sp>
        <p:nvSpPr>
          <p:cNvPr id="4" name="Slide Number Placeholder 3">
            <a:extLst>
              <a:ext uri="{FF2B5EF4-FFF2-40B4-BE49-F238E27FC236}">
                <a16:creationId xmlns:a16="http://schemas.microsoft.com/office/drawing/2014/main" id="{E5E9F477-F494-E7C1-DE6C-4DC5DBB4992D}"/>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6" name="Picture 5">
            <a:extLst>
              <a:ext uri="{FF2B5EF4-FFF2-40B4-BE49-F238E27FC236}">
                <a16:creationId xmlns:a16="http://schemas.microsoft.com/office/drawing/2014/main" id="{A0C55DC9-FEA7-54E6-1188-5DFA2FE3C915}"/>
              </a:ext>
            </a:extLst>
          </p:cNvPr>
          <p:cNvPicPr>
            <a:picLocks noChangeAspect="1"/>
          </p:cNvPicPr>
          <p:nvPr/>
        </p:nvPicPr>
        <p:blipFill>
          <a:blip r:embed="rId2"/>
          <a:stretch>
            <a:fillRect/>
          </a:stretch>
        </p:blipFill>
        <p:spPr>
          <a:xfrm>
            <a:off x="4733289" y="3429000"/>
            <a:ext cx="5400675" cy="2771774"/>
          </a:xfrm>
          <a:prstGeom prst="rect">
            <a:avLst/>
          </a:prstGeom>
        </p:spPr>
      </p:pic>
    </p:spTree>
    <p:extLst>
      <p:ext uri="{BB962C8B-B14F-4D97-AF65-F5344CB8AC3E}">
        <p14:creationId xmlns:p14="http://schemas.microsoft.com/office/powerpoint/2010/main" val="4068602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69A4-C6FB-E1B2-791E-2CCAE11F64B9}"/>
              </a:ext>
            </a:extLst>
          </p:cNvPr>
          <p:cNvSpPr>
            <a:spLocks noGrp="1"/>
          </p:cNvSpPr>
          <p:nvPr>
            <p:ph type="title"/>
          </p:nvPr>
        </p:nvSpPr>
        <p:spPr/>
        <p:txBody>
          <a:bodyPr vert="horz" lIns="91440" tIns="45720" rIns="91440" bIns="45720" rtlCol="0" anchor="ctr">
            <a:normAutofit/>
          </a:bodyPr>
          <a:lstStyle/>
          <a:p>
            <a:pPr marL="228600" indent="-228600">
              <a:buFont typeface="Arial" panose="020B0604020202020204" pitchFamily="34" charset="0"/>
            </a:pPr>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Basic CNN architecture for Classification</a:t>
            </a:r>
            <a:b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b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6CCA83F-B401-8645-AD7C-5FBAE75F19FC}"/>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7" name="Picture 6">
            <a:extLst>
              <a:ext uri="{FF2B5EF4-FFF2-40B4-BE49-F238E27FC236}">
                <a16:creationId xmlns:a16="http://schemas.microsoft.com/office/drawing/2014/main" id="{236B3D79-9FA0-164A-311D-EE77F5C8F662}"/>
              </a:ext>
            </a:extLst>
          </p:cNvPr>
          <p:cNvPicPr>
            <a:picLocks noChangeAspect="1"/>
          </p:cNvPicPr>
          <p:nvPr/>
        </p:nvPicPr>
        <p:blipFill>
          <a:blip r:embed="rId2"/>
          <a:stretch>
            <a:fillRect/>
          </a:stretch>
        </p:blipFill>
        <p:spPr>
          <a:xfrm>
            <a:off x="283027" y="1348286"/>
            <a:ext cx="11070773" cy="5144589"/>
          </a:xfrm>
          <a:prstGeom prst="rect">
            <a:avLst/>
          </a:prstGeom>
        </p:spPr>
      </p:pic>
    </p:spTree>
    <p:extLst>
      <p:ext uri="{BB962C8B-B14F-4D97-AF65-F5344CB8AC3E}">
        <p14:creationId xmlns:p14="http://schemas.microsoft.com/office/powerpoint/2010/main" val="3732847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C1968-6865-645E-6367-F1C09EFE28E1}"/>
              </a:ext>
            </a:extLst>
          </p:cNvPr>
          <p:cNvSpPr>
            <a:spLocks noGrp="1"/>
          </p:cNvSpPr>
          <p:nvPr>
            <p:ph type="title"/>
          </p:nvPr>
        </p:nvSpPr>
        <p:spPr/>
        <p:txBody>
          <a:bodyPr vert="horz" lIns="91440" tIns="45720" rIns="91440" bIns="45720" rtlCol="0" anchor="ctr">
            <a:normAutofit/>
          </a:bodyPr>
          <a:lstStyle/>
          <a:p>
            <a:pPr marL="228600" indent="-228600">
              <a:buFont typeface="Arial" panose="020B0604020202020204" pitchFamily="34" charset="0"/>
            </a:pPr>
            <a:r>
              <a:rPr lang="en-GB" b="1" dirty="0">
                <a:solidFill>
                  <a:srgbClr val="333333"/>
                </a:solidFill>
                <a:latin typeface="Calibri" panose="020F0502020204030204" pitchFamily="34" charset="0"/>
                <a:ea typeface="Calibri" panose="020F0502020204030204" pitchFamily="34" charset="0"/>
                <a:cs typeface="Calibri" panose="020F0502020204030204" pitchFamily="34" charset="0"/>
              </a:rPr>
              <a:t>Applications</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575812E-F541-65B1-C30F-47EAAF2E98E4}"/>
              </a:ext>
            </a:extLst>
          </p:cNvPr>
          <p:cNvSpPr>
            <a:spLocks noGrp="1"/>
          </p:cNvSpPr>
          <p:nvPr>
            <p:ph idx="1"/>
          </p:nvPr>
        </p:nvSpPr>
        <p:spPr/>
        <p:txBody>
          <a:bodyPr/>
          <a:lstStyle/>
          <a:p>
            <a:r>
              <a:rPr lang="en-GB" dirty="0"/>
              <a:t>Medical and Healthcare</a:t>
            </a:r>
          </a:p>
          <a:p>
            <a:r>
              <a:rPr lang="en-GB" dirty="0"/>
              <a:t>Manufacturing</a:t>
            </a:r>
          </a:p>
          <a:p>
            <a:r>
              <a:rPr lang="en-GB" dirty="0"/>
              <a:t>Security</a:t>
            </a:r>
          </a:p>
          <a:p>
            <a:r>
              <a:rPr lang="en-GB" dirty="0"/>
              <a:t>Agriculture</a:t>
            </a:r>
          </a:p>
          <a:p>
            <a:r>
              <a:rPr lang="en-GB" dirty="0"/>
              <a:t>Autonomous Vehicles</a:t>
            </a:r>
            <a:endParaRPr lang="en-IN" dirty="0"/>
          </a:p>
        </p:txBody>
      </p:sp>
    </p:spTree>
    <p:extLst>
      <p:ext uri="{BB962C8B-B14F-4D97-AF65-F5344CB8AC3E}">
        <p14:creationId xmlns:p14="http://schemas.microsoft.com/office/powerpoint/2010/main" val="3814115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14B1-C162-9A64-5B67-99640A4254DA}"/>
              </a:ext>
            </a:extLst>
          </p:cNvPr>
          <p:cNvSpPr>
            <a:spLocks noGrp="1"/>
          </p:cNvSpPr>
          <p:nvPr>
            <p:ph type="ctrTitle"/>
          </p:nvPr>
        </p:nvSpPr>
        <p:spPr/>
        <p:txBody>
          <a:bodyPr>
            <a:normAutofit/>
          </a:bodyPr>
          <a:lstStyle/>
          <a:p>
            <a:br>
              <a:rPr lang="en-IN" b="1" dirty="0"/>
            </a:br>
            <a:r>
              <a:rPr lang="en-IN" b="1" dirty="0"/>
              <a:t>Image Representation </a:t>
            </a:r>
          </a:p>
        </p:txBody>
      </p:sp>
    </p:spTree>
    <p:extLst>
      <p:ext uri="{BB962C8B-B14F-4D97-AF65-F5344CB8AC3E}">
        <p14:creationId xmlns:p14="http://schemas.microsoft.com/office/powerpoint/2010/main" val="1694559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D94B4F-072E-8543-CB6F-B84358250A40}"/>
              </a:ext>
            </a:extLst>
          </p:cNvPr>
          <p:cNvSpPr txBox="1">
            <a:spLocks/>
          </p:cNvSpPr>
          <p:nvPr/>
        </p:nvSpPr>
        <p:spPr>
          <a:xfrm>
            <a:off x="132080" y="101600"/>
            <a:ext cx="9144000" cy="7877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Representation and Description </a:t>
            </a:r>
          </a:p>
        </p:txBody>
      </p:sp>
      <p:pic>
        <p:nvPicPr>
          <p:cNvPr id="5" name="Picture 4">
            <a:extLst>
              <a:ext uri="{FF2B5EF4-FFF2-40B4-BE49-F238E27FC236}">
                <a16:creationId xmlns:a16="http://schemas.microsoft.com/office/drawing/2014/main" id="{63820050-D50E-6DD1-1597-92F94DB8ABD7}"/>
              </a:ext>
            </a:extLst>
          </p:cNvPr>
          <p:cNvPicPr>
            <a:picLocks noChangeAspect="1"/>
          </p:cNvPicPr>
          <p:nvPr/>
        </p:nvPicPr>
        <p:blipFill>
          <a:blip r:embed="rId2"/>
          <a:stretch>
            <a:fillRect/>
          </a:stretch>
        </p:blipFill>
        <p:spPr>
          <a:xfrm>
            <a:off x="0" y="1859623"/>
            <a:ext cx="5645385" cy="2054530"/>
          </a:xfrm>
          <a:prstGeom prst="rect">
            <a:avLst/>
          </a:prstGeom>
        </p:spPr>
      </p:pic>
      <p:pic>
        <p:nvPicPr>
          <p:cNvPr id="6" name="Picture 5">
            <a:extLst>
              <a:ext uri="{FF2B5EF4-FFF2-40B4-BE49-F238E27FC236}">
                <a16:creationId xmlns:a16="http://schemas.microsoft.com/office/drawing/2014/main" id="{F3DCC250-1361-2E0D-0E00-B656DE94A9B1}"/>
              </a:ext>
            </a:extLst>
          </p:cNvPr>
          <p:cNvPicPr>
            <a:picLocks noChangeAspect="1"/>
          </p:cNvPicPr>
          <p:nvPr/>
        </p:nvPicPr>
        <p:blipFill>
          <a:blip r:embed="rId3"/>
          <a:stretch>
            <a:fillRect/>
          </a:stretch>
        </p:blipFill>
        <p:spPr>
          <a:xfrm>
            <a:off x="4600124" y="3914153"/>
            <a:ext cx="7462151" cy="2743438"/>
          </a:xfrm>
          <a:prstGeom prst="rect">
            <a:avLst/>
          </a:prstGeom>
        </p:spPr>
      </p:pic>
      <p:sp>
        <p:nvSpPr>
          <p:cNvPr id="10" name="TextBox 9">
            <a:extLst>
              <a:ext uri="{FF2B5EF4-FFF2-40B4-BE49-F238E27FC236}">
                <a16:creationId xmlns:a16="http://schemas.microsoft.com/office/drawing/2014/main" id="{67D7FDCA-A49E-EA80-7604-C1DBB4ADD74E}"/>
              </a:ext>
            </a:extLst>
          </p:cNvPr>
          <p:cNvSpPr txBox="1"/>
          <p:nvPr/>
        </p:nvSpPr>
        <p:spPr>
          <a:xfrm>
            <a:off x="5777890" y="889317"/>
            <a:ext cx="6151880" cy="2585323"/>
          </a:xfrm>
          <a:prstGeom prst="rect">
            <a:avLst/>
          </a:prstGeom>
          <a:noFill/>
        </p:spPr>
        <p:txBody>
          <a:bodyPr wrap="square">
            <a:spAutoFit/>
          </a:bodyPr>
          <a:lstStyle/>
          <a:p>
            <a:pPr algn="just"/>
            <a:r>
              <a:rPr lang="en-GB" b="0" i="0" dirty="0">
                <a:solidFill>
                  <a:srgbClr val="444444"/>
                </a:solidFill>
                <a:effectLst/>
                <a:latin typeface="Poppins" panose="020B0502040204020203" pitchFamily="2" charset="0"/>
              </a:rPr>
              <a:t>Representation and description almost always follow the output of a segmentation stage, which usually is raw pixel data that constitutes either the boundary of a region or all the points in the region itself. </a:t>
            </a:r>
          </a:p>
          <a:p>
            <a:pPr algn="just"/>
            <a:r>
              <a:rPr lang="en-GB" b="0" i="0" dirty="0">
                <a:solidFill>
                  <a:srgbClr val="444444"/>
                </a:solidFill>
                <a:effectLst/>
                <a:latin typeface="Poppins" panose="020B0502040204020203" pitchFamily="2" charset="0"/>
              </a:rPr>
              <a:t>Description deals with extracting attributes that result in some quantitative information of interest or are basic for differentiating one class of objects from another.</a:t>
            </a:r>
            <a:endParaRPr lang="en-IN" dirty="0"/>
          </a:p>
        </p:txBody>
      </p:sp>
    </p:spTree>
    <p:extLst>
      <p:ext uri="{BB962C8B-B14F-4D97-AF65-F5344CB8AC3E}">
        <p14:creationId xmlns:p14="http://schemas.microsoft.com/office/powerpoint/2010/main" val="342208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BF5B-9942-7926-C45F-C7CAF5D3D7AE}"/>
              </a:ext>
            </a:extLst>
          </p:cNvPr>
          <p:cNvSpPr>
            <a:spLocks noGrp="1"/>
          </p:cNvSpPr>
          <p:nvPr>
            <p:ph type="title"/>
          </p:nvPr>
        </p:nvSpPr>
        <p:spPr>
          <a:xfrm>
            <a:off x="97972" y="0"/>
            <a:ext cx="10515600" cy="1325563"/>
          </a:xfrm>
        </p:spPr>
        <p:txBody>
          <a:bodyPr/>
          <a:lstStyle/>
          <a:p>
            <a:r>
              <a:rPr lang="en-IN" dirty="0"/>
              <a:t>Research problem statement 2</a:t>
            </a:r>
          </a:p>
        </p:txBody>
      </p:sp>
      <p:pic>
        <p:nvPicPr>
          <p:cNvPr id="1026" name="Picture 2" descr="The proposed architecture for Face Mask detection system comprising of... |  Download Scientific Diagram">
            <a:extLst>
              <a:ext uri="{FF2B5EF4-FFF2-40B4-BE49-F238E27FC236}">
                <a16:creationId xmlns:a16="http://schemas.microsoft.com/office/drawing/2014/main" id="{98512A9D-7BC4-2B58-68CC-7D2396A9DE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6144" y="2307771"/>
            <a:ext cx="8596313"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DA36DB-88EE-9D4D-27FA-225E00A16944}"/>
              </a:ext>
            </a:extLst>
          </p:cNvPr>
          <p:cNvSpPr txBox="1"/>
          <p:nvPr/>
        </p:nvSpPr>
        <p:spPr>
          <a:xfrm>
            <a:off x="805543" y="1262669"/>
            <a:ext cx="5701497" cy="523220"/>
          </a:xfrm>
          <a:prstGeom prst="rect">
            <a:avLst/>
          </a:prstGeom>
          <a:noFill/>
        </p:spPr>
        <p:txBody>
          <a:bodyPr wrap="none" rtlCol="0">
            <a:spAutoFit/>
          </a:bodyPr>
          <a:lstStyle/>
          <a:p>
            <a:r>
              <a:rPr lang="en-IN" sz="2800" dirty="0"/>
              <a:t>Design a model to detect face mask</a:t>
            </a:r>
          </a:p>
        </p:txBody>
      </p:sp>
    </p:spTree>
    <p:extLst>
      <p:ext uri="{BB962C8B-B14F-4D97-AF65-F5344CB8AC3E}">
        <p14:creationId xmlns:p14="http://schemas.microsoft.com/office/powerpoint/2010/main" val="1113019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B80574-08CC-CA07-7A4A-79F398F422DF}"/>
              </a:ext>
            </a:extLst>
          </p:cNvPr>
          <p:cNvPicPr>
            <a:picLocks noChangeAspect="1"/>
          </p:cNvPicPr>
          <p:nvPr/>
        </p:nvPicPr>
        <p:blipFill>
          <a:blip r:embed="rId2"/>
          <a:stretch>
            <a:fillRect/>
          </a:stretch>
        </p:blipFill>
        <p:spPr>
          <a:xfrm>
            <a:off x="1188720" y="741680"/>
            <a:ext cx="9936480" cy="5100319"/>
          </a:xfrm>
          <a:prstGeom prst="rect">
            <a:avLst/>
          </a:prstGeom>
        </p:spPr>
      </p:pic>
      <p:sp>
        <p:nvSpPr>
          <p:cNvPr id="2" name="Title 1">
            <a:extLst>
              <a:ext uri="{FF2B5EF4-FFF2-40B4-BE49-F238E27FC236}">
                <a16:creationId xmlns:a16="http://schemas.microsoft.com/office/drawing/2014/main" id="{255351DA-3B36-59E3-333E-13A35A588A2C}"/>
              </a:ext>
            </a:extLst>
          </p:cNvPr>
          <p:cNvSpPr txBox="1">
            <a:spLocks/>
          </p:cNvSpPr>
          <p:nvPr/>
        </p:nvSpPr>
        <p:spPr>
          <a:xfrm>
            <a:off x="132080" y="101600"/>
            <a:ext cx="9144000" cy="7877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Representation and Description </a:t>
            </a:r>
          </a:p>
        </p:txBody>
      </p:sp>
    </p:spTree>
    <p:extLst>
      <p:ext uri="{BB962C8B-B14F-4D97-AF65-F5344CB8AC3E}">
        <p14:creationId xmlns:p14="http://schemas.microsoft.com/office/powerpoint/2010/main" val="2032083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2BA6CB-3257-E7E3-339B-AB5673A5527F}"/>
              </a:ext>
            </a:extLst>
          </p:cNvPr>
          <p:cNvPicPr>
            <a:picLocks noChangeAspect="1"/>
          </p:cNvPicPr>
          <p:nvPr/>
        </p:nvPicPr>
        <p:blipFill>
          <a:blip r:embed="rId2"/>
          <a:stretch>
            <a:fillRect/>
          </a:stretch>
        </p:blipFill>
        <p:spPr>
          <a:xfrm>
            <a:off x="2494971" y="1543943"/>
            <a:ext cx="8305109" cy="4933632"/>
          </a:xfrm>
          <a:prstGeom prst="rect">
            <a:avLst/>
          </a:prstGeom>
        </p:spPr>
      </p:pic>
      <p:sp>
        <p:nvSpPr>
          <p:cNvPr id="5" name="TextBox 4">
            <a:extLst>
              <a:ext uri="{FF2B5EF4-FFF2-40B4-BE49-F238E27FC236}">
                <a16:creationId xmlns:a16="http://schemas.microsoft.com/office/drawing/2014/main" id="{A607DC71-78D5-B989-E6B7-0C6C9D5E3722}"/>
              </a:ext>
            </a:extLst>
          </p:cNvPr>
          <p:cNvSpPr txBox="1"/>
          <p:nvPr/>
        </p:nvSpPr>
        <p:spPr>
          <a:xfrm>
            <a:off x="629920" y="325120"/>
            <a:ext cx="7774051" cy="584775"/>
          </a:xfrm>
          <a:prstGeom prst="rect">
            <a:avLst/>
          </a:prstGeom>
          <a:noFill/>
        </p:spPr>
        <p:txBody>
          <a:bodyPr wrap="none" rtlCol="0">
            <a:spAutoFit/>
          </a:bodyPr>
          <a:lstStyle/>
          <a:p>
            <a:r>
              <a:rPr lang="en-GB" sz="3200" b="1" dirty="0"/>
              <a:t>Methods for Representation and Description</a:t>
            </a:r>
            <a:endParaRPr lang="en-IN" sz="3200" b="1" dirty="0"/>
          </a:p>
        </p:txBody>
      </p:sp>
    </p:spTree>
    <p:extLst>
      <p:ext uri="{BB962C8B-B14F-4D97-AF65-F5344CB8AC3E}">
        <p14:creationId xmlns:p14="http://schemas.microsoft.com/office/powerpoint/2010/main" val="1535652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2FDE6-3F4F-4A3A-2143-B0DD9EDB42F4}"/>
              </a:ext>
            </a:extLst>
          </p:cNvPr>
          <p:cNvSpPr>
            <a:spLocks noGrp="1"/>
          </p:cNvSpPr>
          <p:nvPr>
            <p:ph type="title"/>
          </p:nvPr>
        </p:nvSpPr>
        <p:spPr>
          <a:xfrm>
            <a:off x="137160" y="18255"/>
            <a:ext cx="10515600" cy="1325563"/>
          </a:xfrm>
        </p:spPr>
        <p:txBody>
          <a:bodyPr/>
          <a:lstStyle/>
          <a:p>
            <a:r>
              <a:rPr lang="en-GB" b="1" dirty="0"/>
              <a:t>Representation:</a:t>
            </a:r>
            <a:endParaRPr lang="en-IN" b="1" dirty="0"/>
          </a:p>
        </p:txBody>
      </p:sp>
      <p:sp>
        <p:nvSpPr>
          <p:cNvPr id="4" name="TextBox 3">
            <a:extLst>
              <a:ext uri="{FF2B5EF4-FFF2-40B4-BE49-F238E27FC236}">
                <a16:creationId xmlns:a16="http://schemas.microsoft.com/office/drawing/2014/main" id="{9A7135E1-A120-566B-A2FB-B0B5CCBD59A8}"/>
              </a:ext>
            </a:extLst>
          </p:cNvPr>
          <p:cNvSpPr txBox="1"/>
          <p:nvPr/>
        </p:nvSpPr>
        <p:spPr>
          <a:xfrm>
            <a:off x="670560" y="1051430"/>
            <a:ext cx="3747308" cy="584775"/>
          </a:xfrm>
          <a:prstGeom prst="rect">
            <a:avLst/>
          </a:prstGeom>
          <a:noFill/>
        </p:spPr>
        <p:txBody>
          <a:bodyPr wrap="none" rtlCol="0">
            <a:spAutoFit/>
          </a:bodyPr>
          <a:lstStyle/>
          <a:p>
            <a:r>
              <a:rPr lang="en-GB" sz="3200" b="1" dirty="0"/>
              <a:t>Boundary Following:</a:t>
            </a:r>
            <a:r>
              <a:rPr lang="en-GB" dirty="0"/>
              <a:t> </a:t>
            </a:r>
            <a:endParaRPr lang="en-IN" dirty="0"/>
          </a:p>
        </p:txBody>
      </p:sp>
      <p:pic>
        <p:nvPicPr>
          <p:cNvPr id="5" name="object 10">
            <a:extLst>
              <a:ext uri="{FF2B5EF4-FFF2-40B4-BE49-F238E27FC236}">
                <a16:creationId xmlns:a16="http://schemas.microsoft.com/office/drawing/2014/main" id="{1E7CBB9A-681A-8295-38DA-0935F3C107DB}"/>
              </a:ext>
            </a:extLst>
          </p:cNvPr>
          <p:cNvPicPr/>
          <p:nvPr/>
        </p:nvPicPr>
        <p:blipFill>
          <a:blip r:embed="rId2" cstate="print"/>
          <a:stretch>
            <a:fillRect/>
          </a:stretch>
        </p:blipFill>
        <p:spPr>
          <a:xfrm>
            <a:off x="1802792" y="1663591"/>
            <a:ext cx="8132265" cy="1426804"/>
          </a:xfrm>
          <a:prstGeom prst="rect">
            <a:avLst/>
          </a:prstGeom>
        </p:spPr>
      </p:pic>
      <p:pic>
        <p:nvPicPr>
          <p:cNvPr id="6" name="Picture 5">
            <a:extLst>
              <a:ext uri="{FF2B5EF4-FFF2-40B4-BE49-F238E27FC236}">
                <a16:creationId xmlns:a16="http://schemas.microsoft.com/office/drawing/2014/main" id="{4E5129CD-432B-21E1-64AA-0418BEF07438}"/>
              </a:ext>
            </a:extLst>
          </p:cNvPr>
          <p:cNvPicPr>
            <a:picLocks noChangeAspect="1"/>
          </p:cNvPicPr>
          <p:nvPr/>
        </p:nvPicPr>
        <p:blipFill>
          <a:blip r:embed="rId3"/>
          <a:stretch>
            <a:fillRect/>
          </a:stretch>
        </p:blipFill>
        <p:spPr>
          <a:xfrm>
            <a:off x="3048000" y="3297745"/>
            <a:ext cx="6095999" cy="2340292"/>
          </a:xfrm>
          <a:prstGeom prst="rect">
            <a:avLst/>
          </a:prstGeom>
        </p:spPr>
      </p:pic>
    </p:spTree>
    <p:extLst>
      <p:ext uri="{BB962C8B-B14F-4D97-AF65-F5344CB8AC3E}">
        <p14:creationId xmlns:p14="http://schemas.microsoft.com/office/powerpoint/2010/main" val="1756857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ABD6651-FA88-1AA6-F829-033463B9E9A1}"/>
              </a:ext>
            </a:extLst>
          </p:cNvPr>
          <p:cNvSpPr txBox="1">
            <a:spLocks/>
          </p:cNvSpPr>
          <p:nvPr/>
        </p:nvSpPr>
        <p:spPr>
          <a:xfrm>
            <a:off x="162560" y="170637"/>
            <a:ext cx="8212937" cy="43088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Representation: Boundary Flowing Algorithm</a:t>
            </a:r>
            <a:endParaRPr lang="en-IN" b="1" dirty="0"/>
          </a:p>
        </p:txBody>
      </p:sp>
      <p:pic>
        <p:nvPicPr>
          <p:cNvPr id="3" name="Picture 2">
            <a:extLst>
              <a:ext uri="{FF2B5EF4-FFF2-40B4-BE49-F238E27FC236}">
                <a16:creationId xmlns:a16="http://schemas.microsoft.com/office/drawing/2014/main" id="{DA1E716F-2AFA-CAEB-DCD2-16A702AA6BDA}"/>
              </a:ext>
            </a:extLst>
          </p:cNvPr>
          <p:cNvPicPr>
            <a:picLocks noChangeAspect="1"/>
          </p:cNvPicPr>
          <p:nvPr/>
        </p:nvPicPr>
        <p:blipFill>
          <a:blip r:embed="rId2"/>
          <a:stretch>
            <a:fillRect/>
          </a:stretch>
        </p:blipFill>
        <p:spPr>
          <a:xfrm>
            <a:off x="772160" y="601524"/>
            <a:ext cx="10952480" cy="5870395"/>
          </a:xfrm>
          <a:prstGeom prst="rect">
            <a:avLst/>
          </a:prstGeom>
        </p:spPr>
      </p:pic>
    </p:spTree>
    <p:extLst>
      <p:ext uri="{BB962C8B-B14F-4D97-AF65-F5344CB8AC3E}">
        <p14:creationId xmlns:p14="http://schemas.microsoft.com/office/powerpoint/2010/main" val="2365091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EEF1FE-70DB-A7DB-BD60-62CA0DC358B4}"/>
              </a:ext>
            </a:extLst>
          </p:cNvPr>
          <p:cNvPicPr>
            <a:picLocks noChangeAspect="1"/>
          </p:cNvPicPr>
          <p:nvPr/>
        </p:nvPicPr>
        <p:blipFill>
          <a:blip r:embed="rId2"/>
          <a:stretch>
            <a:fillRect/>
          </a:stretch>
        </p:blipFill>
        <p:spPr>
          <a:xfrm>
            <a:off x="1097280" y="335280"/>
            <a:ext cx="10637520" cy="6319520"/>
          </a:xfrm>
          <a:prstGeom prst="rect">
            <a:avLst/>
          </a:prstGeom>
        </p:spPr>
      </p:pic>
    </p:spTree>
    <p:extLst>
      <p:ext uri="{BB962C8B-B14F-4D97-AF65-F5344CB8AC3E}">
        <p14:creationId xmlns:p14="http://schemas.microsoft.com/office/powerpoint/2010/main" val="2571612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DD08-3EB2-1D3A-D553-620610E6F6AF}"/>
              </a:ext>
            </a:extLst>
          </p:cNvPr>
          <p:cNvSpPr>
            <a:spLocks noGrp="1"/>
          </p:cNvSpPr>
          <p:nvPr>
            <p:ph type="title"/>
          </p:nvPr>
        </p:nvSpPr>
        <p:spPr>
          <a:xfrm>
            <a:off x="76200" y="141606"/>
            <a:ext cx="10515600" cy="910550"/>
          </a:xfrm>
        </p:spPr>
        <p:txBody>
          <a:bodyPr/>
          <a:lstStyle/>
          <a:p>
            <a:r>
              <a:rPr lang="en-GB" b="1" dirty="0"/>
              <a:t>Representation: </a:t>
            </a:r>
            <a:r>
              <a:rPr lang="en-GB" dirty="0"/>
              <a:t>Chain codes</a:t>
            </a:r>
            <a:endParaRPr lang="en-IN" dirty="0"/>
          </a:p>
        </p:txBody>
      </p:sp>
      <p:pic>
        <p:nvPicPr>
          <p:cNvPr id="4" name="Picture 3">
            <a:extLst>
              <a:ext uri="{FF2B5EF4-FFF2-40B4-BE49-F238E27FC236}">
                <a16:creationId xmlns:a16="http://schemas.microsoft.com/office/drawing/2014/main" id="{BDA74048-1B06-1BAD-0B0E-456C6778E100}"/>
              </a:ext>
            </a:extLst>
          </p:cNvPr>
          <p:cNvPicPr>
            <a:picLocks noChangeAspect="1"/>
          </p:cNvPicPr>
          <p:nvPr/>
        </p:nvPicPr>
        <p:blipFill>
          <a:blip r:embed="rId2"/>
          <a:stretch>
            <a:fillRect/>
          </a:stretch>
        </p:blipFill>
        <p:spPr>
          <a:xfrm>
            <a:off x="1331563" y="1690688"/>
            <a:ext cx="9528874" cy="4115157"/>
          </a:xfrm>
          <a:prstGeom prst="rect">
            <a:avLst/>
          </a:prstGeom>
        </p:spPr>
      </p:pic>
    </p:spTree>
    <p:extLst>
      <p:ext uri="{BB962C8B-B14F-4D97-AF65-F5344CB8AC3E}">
        <p14:creationId xmlns:p14="http://schemas.microsoft.com/office/powerpoint/2010/main" val="536577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88A99-A0B8-8056-782D-441D9C49AC90}"/>
              </a:ext>
            </a:extLst>
          </p:cNvPr>
          <p:cNvSpPr>
            <a:spLocks noGrp="1"/>
          </p:cNvSpPr>
          <p:nvPr>
            <p:ph type="title"/>
          </p:nvPr>
        </p:nvSpPr>
        <p:spPr>
          <a:xfrm>
            <a:off x="96520" y="46037"/>
            <a:ext cx="10515600" cy="756603"/>
          </a:xfrm>
        </p:spPr>
        <p:txBody>
          <a:bodyPr/>
          <a:lstStyle/>
          <a:p>
            <a:r>
              <a:rPr lang="en-GB" b="1" dirty="0"/>
              <a:t>Representation: </a:t>
            </a:r>
            <a:r>
              <a:rPr lang="en-GB" dirty="0"/>
              <a:t>Chain codes example</a:t>
            </a:r>
            <a:endParaRPr lang="en-IN" dirty="0"/>
          </a:p>
        </p:txBody>
      </p:sp>
      <p:pic>
        <p:nvPicPr>
          <p:cNvPr id="5" name="Picture 4">
            <a:extLst>
              <a:ext uri="{FF2B5EF4-FFF2-40B4-BE49-F238E27FC236}">
                <a16:creationId xmlns:a16="http://schemas.microsoft.com/office/drawing/2014/main" id="{926CDD43-FFC7-9258-26CE-8EDC83C78A5C}"/>
              </a:ext>
            </a:extLst>
          </p:cNvPr>
          <p:cNvPicPr>
            <a:picLocks noChangeAspect="1"/>
          </p:cNvPicPr>
          <p:nvPr/>
        </p:nvPicPr>
        <p:blipFill>
          <a:blip r:embed="rId2"/>
          <a:stretch>
            <a:fillRect/>
          </a:stretch>
        </p:blipFill>
        <p:spPr>
          <a:xfrm>
            <a:off x="193040" y="975360"/>
            <a:ext cx="5821680" cy="4663440"/>
          </a:xfrm>
          <a:prstGeom prst="rect">
            <a:avLst/>
          </a:prstGeom>
        </p:spPr>
      </p:pic>
      <p:pic>
        <p:nvPicPr>
          <p:cNvPr id="9" name="Picture 8">
            <a:extLst>
              <a:ext uri="{FF2B5EF4-FFF2-40B4-BE49-F238E27FC236}">
                <a16:creationId xmlns:a16="http://schemas.microsoft.com/office/drawing/2014/main" id="{D45256FD-21AA-7CC6-6455-446EE0A17969}"/>
              </a:ext>
            </a:extLst>
          </p:cNvPr>
          <p:cNvPicPr>
            <a:picLocks noChangeAspect="1"/>
          </p:cNvPicPr>
          <p:nvPr/>
        </p:nvPicPr>
        <p:blipFill>
          <a:blip r:embed="rId3"/>
          <a:stretch>
            <a:fillRect/>
          </a:stretch>
        </p:blipFill>
        <p:spPr>
          <a:xfrm>
            <a:off x="6278880" y="1168400"/>
            <a:ext cx="5720080" cy="4124960"/>
          </a:xfrm>
          <a:prstGeom prst="rect">
            <a:avLst/>
          </a:prstGeom>
        </p:spPr>
      </p:pic>
    </p:spTree>
    <p:extLst>
      <p:ext uri="{BB962C8B-B14F-4D97-AF65-F5344CB8AC3E}">
        <p14:creationId xmlns:p14="http://schemas.microsoft.com/office/powerpoint/2010/main" val="1133437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DFD3B7-3412-6901-E202-4DAF8B503282}"/>
              </a:ext>
            </a:extLst>
          </p:cNvPr>
          <p:cNvPicPr>
            <a:picLocks noChangeAspect="1"/>
          </p:cNvPicPr>
          <p:nvPr/>
        </p:nvPicPr>
        <p:blipFill>
          <a:blip r:embed="rId2"/>
          <a:stretch>
            <a:fillRect/>
          </a:stretch>
        </p:blipFill>
        <p:spPr>
          <a:xfrm>
            <a:off x="396240" y="199341"/>
            <a:ext cx="5252720" cy="3887152"/>
          </a:xfrm>
          <a:prstGeom prst="rect">
            <a:avLst/>
          </a:prstGeom>
        </p:spPr>
      </p:pic>
      <p:pic>
        <p:nvPicPr>
          <p:cNvPr id="7" name="Picture 6">
            <a:extLst>
              <a:ext uri="{FF2B5EF4-FFF2-40B4-BE49-F238E27FC236}">
                <a16:creationId xmlns:a16="http://schemas.microsoft.com/office/drawing/2014/main" id="{B643B93A-C909-3C43-2483-0374999B6BDE}"/>
              </a:ext>
            </a:extLst>
          </p:cNvPr>
          <p:cNvPicPr>
            <a:picLocks noChangeAspect="1"/>
          </p:cNvPicPr>
          <p:nvPr/>
        </p:nvPicPr>
        <p:blipFill>
          <a:blip r:embed="rId3"/>
          <a:stretch>
            <a:fillRect/>
          </a:stretch>
        </p:blipFill>
        <p:spPr>
          <a:xfrm>
            <a:off x="6543041" y="1778000"/>
            <a:ext cx="5161280" cy="4104640"/>
          </a:xfrm>
          <a:prstGeom prst="rect">
            <a:avLst/>
          </a:prstGeom>
        </p:spPr>
      </p:pic>
      <p:pic>
        <p:nvPicPr>
          <p:cNvPr id="3" name="Picture 2">
            <a:extLst>
              <a:ext uri="{FF2B5EF4-FFF2-40B4-BE49-F238E27FC236}">
                <a16:creationId xmlns:a16="http://schemas.microsoft.com/office/drawing/2014/main" id="{06558B15-4B51-E592-DD83-1897F02CA5A9}"/>
              </a:ext>
            </a:extLst>
          </p:cNvPr>
          <p:cNvPicPr>
            <a:picLocks noChangeAspect="1"/>
          </p:cNvPicPr>
          <p:nvPr/>
        </p:nvPicPr>
        <p:blipFill>
          <a:blip r:embed="rId4"/>
          <a:stretch>
            <a:fillRect/>
          </a:stretch>
        </p:blipFill>
        <p:spPr>
          <a:xfrm>
            <a:off x="6309200" y="199341"/>
            <a:ext cx="5882800" cy="1273859"/>
          </a:xfrm>
          <a:prstGeom prst="rect">
            <a:avLst/>
          </a:prstGeom>
        </p:spPr>
      </p:pic>
      <p:pic>
        <p:nvPicPr>
          <p:cNvPr id="4" name="Picture 3">
            <a:extLst>
              <a:ext uri="{FF2B5EF4-FFF2-40B4-BE49-F238E27FC236}">
                <a16:creationId xmlns:a16="http://schemas.microsoft.com/office/drawing/2014/main" id="{8E27FDF3-EA62-5C73-A35C-6A704F141315}"/>
              </a:ext>
            </a:extLst>
          </p:cNvPr>
          <p:cNvPicPr>
            <a:picLocks noChangeAspect="1"/>
          </p:cNvPicPr>
          <p:nvPr/>
        </p:nvPicPr>
        <p:blipFill>
          <a:blip r:embed="rId5"/>
          <a:stretch>
            <a:fillRect/>
          </a:stretch>
        </p:blipFill>
        <p:spPr>
          <a:xfrm>
            <a:off x="304799" y="4403708"/>
            <a:ext cx="5791201" cy="1915812"/>
          </a:xfrm>
          <a:prstGeom prst="rect">
            <a:avLst/>
          </a:prstGeom>
        </p:spPr>
      </p:pic>
    </p:spTree>
    <p:extLst>
      <p:ext uri="{BB962C8B-B14F-4D97-AF65-F5344CB8AC3E}">
        <p14:creationId xmlns:p14="http://schemas.microsoft.com/office/powerpoint/2010/main" val="4266515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72ACD-05EA-D3B2-280C-E34C683A8C22}"/>
              </a:ext>
            </a:extLst>
          </p:cNvPr>
          <p:cNvSpPr>
            <a:spLocks noGrp="1"/>
          </p:cNvSpPr>
          <p:nvPr>
            <p:ph type="title"/>
          </p:nvPr>
        </p:nvSpPr>
        <p:spPr>
          <a:xfrm>
            <a:off x="0" y="0"/>
            <a:ext cx="10515600" cy="1325563"/>
          </a:xfrm>
        </p:spPr>
        <p:txBody>
          <a:bodyPr/>
          <a:lstStyle/>
          <a:p>
            <a:r>
              <a:rPr lang="en-GB" b="1" dirty="0"/>
              <a:t>Chain code disadvantages</a:t>
            </a:r>
            <a:endParaRPr lang="en-IN" b="1" dirty="0"/>
          </a:p>
        </p:txBody>
      </p:sp>
      <p:pic>
        <p:nvPicPr>
          <p:cNvPr id="5" name="Picture 4">
            <a:extLst>
              <a:ext uri="{FF2B5EF4-FFF2-40B4-BE49-F238E27FC236}">
                <a16:creationId xmlns:a16="http://schemas.microsoft.com/office/drawing/2014/main" id="{FB9A0CD6-DE99-BAE0-A1B0-1DE78A3A1F88}"/>
              </a:ext>
            </a:extLst>
          </p:cNvPr>
          <p:cNvPicPr>
            <a:picLocks noChangeAspect="1"/>
          </p:cNvPicPr>
          <p:nvPr/>
        </p:nvPicPr>
        <p:blipFill>
          <a:blip r:embed="rId2"/>
          <a:stretch>
            <a:fillRect/>
          </a:stretch>
        </p:blipFill>
        <p:spPr>
          <a:xfrm>
            <a:off x="1972491" y="1503679"/>
            <a:ext cx="8858069" cy="3773715"/>
          </a:xfrm>
          <a:prstGeom prst="rect">
            <a:avLst/>
          </a:prstGeom>
        </p:spPr>
      </p:pic>
    </p:spTree>
    <p:extLst>
      <p:ext uri="{BB962C8B-B14F-4D97-AF65-F5344CB8AC3E}">
        <p14:creationId xmlns:p14="http://schemas.microsoft.com/office/powerpoint/2010/main" val="2430698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17E6-B6C9-27AD-A791-0A4A4921BF0D}"/>
              </a:ext>
            </a:extLst>
          </p:cNvPr>
          <p:cNvSpPr>
            <a:spLocks noGrp="1"/>
          </p:cNvSpPr>
          <p:nvPr>
            <p:ph type="title"/>
          </p:nvPr>
        </p:nvSpPr>
        <p:spPr>
          <a:xfrm>
            <a:off x="48260" y="327861"/>
            <a:ext cx="10947400" cy="1325563"/>
          </a:xfrm>
        </p:spPr>
        <p:txBody>
          <a:bodyPr/>
          <a:lstStyle/>
          <a:p>
            <a:r>
              <a:rPr lang="en-GB" b="1" dirty="0"/>
              <a:t>Representation: Polygon Approximation using Minimum perimeter polygon(MPP)</a:t>
            </a:r>
            <a:endParaRPr lang="en-IN" b="1" dirty="0"/>
          </a:p>
        </p:txBody>
      </p:sp>
      <p:pic>
        <p:nvPicPr>
          <p:cNvPr id="7" name="Picture 6">
            <a:extLst>
              <a:ext uri="{FF2B5EF4-FFF2-40B4-BE49-F238E27FC236}">
                <a16:creationId xmlns:a16="http://schemas.microsoft.com/office/drawing/2014/main" id="{EB581687-009F-FF31-B826-79CFB17F7E40}"/>
              </a:ext>
            </a:extLst>
          </p:cNvPr>
          <p:cNvPicPr>
            <a:picLocks noChangeAspect="1"/>
          </p:cNvPicPr>
          <p:nvPr/>
        </p:nvPicPr>
        <p:blipFill>
          <a:blip r:embed="rId2"/>
          <a:stretch>
            <a:fillRect/>
          </a:stretch>
        </p:blipFill>
        <p:spPr>
          <a:xfrm>
            <a:off x="48260" y="2032000"/>
            <a:ext cx="4745809" cy="2611120"/>
          </a:xfrm>
          <a:prstGeom prst="rect">
            <a:avLst/>
          </a:prstGeom>
        </p:spPr>
      </p:pic>
      <p:pic>
        <p:nvPicPr>
          <p:cNvPr id="6" name="Picture 5">
            <a:extLst>
              <a:ext uri="{FF2B5EF4-FFF2-40B4-BE49-F238E27FC236}">
                <a16:creationId xmlns:a16="http://schemas.microsoft.com/office/drawing/2014/main" id="{DA24DD55-9993-C8AF-EAFE-9BC55C0DAF8E}"/>
              </a:ext>
            </a:extLst>
          </p:cNvPr>
          <p:cNvPicPr>
            <a:picLocks noChangeAspect="1"/>
          </p:cNvPicPr>
          <p:nvPr/>
        </p:nvPicPr>
        <p:blipFill>
          <a:blip r:embed="rId3"/>
          <a:stretch>
            <a:fillRect/>
          </a:stretch>
        </p:blipFill>
        <p:spPr>
          <a:xfrm>
            <a:off x="4754880" y="1879600"/>
            <a:ext cx="7388860" cy="4216399"/>
          </a:xfrm>
          <a:prstGeom prst="rect">
            <a:avLst/>
          </a:prstGeom>
        </p:spPr>
      </p:pic>
    </p:spTree>
    <p:extLst>
      <p:ext uri="{BB962C8B-B14F-4D97-AF65-F5344CB8AC3E}">
        <p14:creationId xmlns:p14="http://schemas.microsoft.com/office/powerpoint/2010/main" val="22196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424BE-167D-0C75-3C74-C763E3FC9D3B}"/>
              </a:ext>
            </a:extLst>
          </p:cNvPr>
          <p:cNvSpPr>
            <a:spLocks noGrp="1"/>
          </p:cNvSpPr>
          <p:nvPr>
            <p:ph type="title"/>
          </p:nvPr>
        </p:nvSpPr>
        <p:spPr>
          <a:xfrm>
            <a:off x="97972" y="0"/>
            <a:ext cx="10515600" cy="892629"/>
          </a:xfrm>
        </p:spPr>
        <p:txBody>
          <a:bodyPr/>
          <a:lstStyle/>
          <a:p>
            <a:r>
              <a:rPr lang="en-IN" dirty="0"/>
              <a:t>Research problem statement 3</a:t>
            </a:r>
          </a:p>
        </p:txBody>
      </p:sp>
      <p:pic>
        <p:nvPicPr>
          <p:cNvPr id="5" name="Picture 4">
            <a:extLst>
              <a:ext uri="{FF2B5EF4-FFF2-40B4-BE49-F238E27FC236}">
                <a16:creationId xmlns:a16="http://schemas.microsoft.com/office/drawing/2014/main" id="{12F7B5E4-EE18-9A43-240A-B4B99726639A}"/>
              </a:ext>
            </a:extLst>
          </p:cNvPr>
          <p:cNvPicPr>
            <a:picLocks noChangeAspect="1"/>
          </p:cNvPicPr>
          <p:nvPr/>
        </p:nvPicPr>
        <p:blipFill>
          <a:blip r:embed="rId2"/>
          <a:stretch>
            <a:fillRect/>
          </a:stretch>
        </p:blipFill>
        <p:spPr>
          <a:xfrm>
            <a:off x="685344" y="2365944"/>
            <a:ext cx="10516511" cy="4041998"/>
          </a:xfrm>
          <a:prstGeom prst="rect">
            <a:avLst/>
          </a:prstGeom>
        </p:spPr>
      </p:pic>
      <p:sp>
        <p:nvSpPr>
          <p:cNvPr id="6" name="TextBox 5">
            <a:extLst>
              <a:ext uri="{FF2B5EF4-FFF2-40B4-BE49-F238E27FC236}">
                <a16:creationId xmlns:a16="http://schemas.microsoft.com/office/drawing/2014/main" id="{F20EA885-5057-2176-7FAC-E6176C4D12AA}"/>
              </a:ext>
            </a:extLst>
          </p:cNvPr>
          <p:cNvSpPr txBox="1"/>
          <p:nvPr/>
        </p:nvSpPr>
        <p:spPr>
          <a:xfrm>
            <a:off x="348343" y="830997"/>
            <a:ext cx="6966858" cy="830997"/>
          </a:xfrm>
          <a:prstGeom prst="rect">
            <a:avLst/>
          </a:prstGeom>
          <a:noFill/>
        </p:spPr>
        <p:txBody>
          <a:bodyPr wrap="square" rtlCol="0">
            <a:spAutoFit/>
          </a:bodyPr>
          <a:lstStyle/>
          <a:p>
            <a:r>
              <a:rPr lang="en-IN" sz="2400" dirty="0"/>
              <a:t>Design an efficient model to generate a Human face using Diffusion models to identify Criminals</a:t>
            </a:r>
          </a:p>
        </p:txBody>
      </p:sp>
    </p:spTree>
    <p:extLst>
      <p:ext uri="{BB962C8B-B14F-4D97-AF65-F5344CB8AC3E}">
        <p14:creationId xmlns:p14="http://schemas.microsoft.com/office/powerpoint/2010/main" val="1369298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A411-6EA3-6427-8033-86622E0B065E}"/>
              </a:ext>
            </a:extLst>
          </p:cNvPr>
          <p:cNvSpPr>
            <a:spLocks noGrp="1"/>
          </p:cNvSpPr>
          <p:nvPr>
            <p:ph type="title"/>
          </p:nvPr>
        </p:nvSpPr>
        <p:spPr>
          <a:xfrm>
            <a:off x="96520" y="111125"/>
            <a:ext cx="11983720" cy="1057275"/>
          </a:xfrm>
        </p:spPr>
        <p:txBody>
          <a:bodyPr>
            <a:normAutofit fontScale="90000"/>
          </a:bodyPr>
          <a:lstStyle/>
          <a:p>
            <a:r>
              <a:rPr lang="en-GB" b="1" dirty="0"/>
              <a:t>Representation: Other polygonal Approximation methods-Merging Technique</a:t>
            </a:r>
            <a:endParaRPr lang="en-IN" b="1" dirty="0"/>
          </a:p>
        </p:txBody>
      </p:sp>
      <p:pic>
        <p:nvPicPr>
          <p:cNvPr id="8" name="Picture 7">
            <a:extLst>
              <a:ext uri="{FF2B5EF4-FFF2-40B4-BE49-F238E27FC236}">
                <a16:creationId xmlns:a16="http://schemas.microsoft.com/office/drawing/2014/main" id="{98D93E0F-70F6-8DDB-D321-3BD5F9C7BA85}"/>
              </a:ext>
            </a:extLst>
          </p:cNvPr>
          <p:cNvPicPr>
            <a:picLocks noChangeAspect="1"/>
          </p:cNvPicPr>
          <p:nvPr/>
        </p:nvPicPr>
        <p:blipFill rotWithShape="1">
          <a:blip r:embed="rId2"/>
          <a:srcRect t="17533"/>
          <a:stretch/>
        </p:blipFill>
        <p:spPr>
          <a:xfrm>
            <a:off x="8234680" y="1981916"/>
            <a:ext cx="3647440" cy="2580640"/>
          </a:xfrm>
          <a:prstGeom prst="rect">
            <a:avLst/>
          </a:prstGeom>
        </p:spPr>
      </p:pic>
      <p:pic>
        <p:nvPicPr>
          <p:cNvPr id="4" name="Picture 3">
            <a:extLst>
              <a:ext uri="{FF2B5EF4-FFF2-40B4-BE49-F238E27FC236}">
                <a16:creationId xmlns:a16="http://schemas.microsoft.com/office/drawing/2014/main" id="{D606FE47-EA8D-C5E6-B3B1-0D0057A15C67}"/>
              </a:ext>
            </a:extLst>
          </p:cNvPr>
          <p:cNvPicPr>
            <a:picLocks noChangeAspect="1"/>
          </p:cNvPicPr>
          <p:nvPr/>
        </p:nvPicPr>
        <p:blipFill>
          <a:blip r:embed="rId3"/>
          <a:stretch>
            <a:fillRect/>
          </a:stretch>
        </p:blipFill>
        <p:spPr>
          <a:xfrm>
            <a:off x="309880" y="1645920"/>
            <a:ext cx="7640320" cy="4805680"/>
          </a:xfrm>
          <a:prstGeom prst="rect">
            <a:avLst/>
          </a:prstGeom>
        </p:spPr>
      </p:pic>
    </p:spTree>
    <p:extLst>
      <p:ext uri="{BB962C8B-B14F-4D97-AF65-F5344CB8AC3E}">
        <p14:creationId xmlns:p14="http://schemas.microsoft.com/office/powerpoint/2010/main" val="117562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0B31B-24B2-B6F3-20B6-0C56830EC00F}"/>
              </a:ext>
            </a:extLst>
          </p:cNvPr>
          <p:cNvPicPr>
            <a:picLocks noChangeAspect="1"/>
          </p:cNvPicPr>
          <p:nvPr/>
        </p:nvPicPr>
        <p:blipFill rotWithShape="1">
          <a:blip r:embed="rId2"/>
          <a:srcRect t="12789"/>
          <a:stretch/>
        </p:blipFill>
        <p:spPr>
          <a:xfrm>
            <a:off x="6500654" y="2641600"/>
            <a:ext cx="5345905" cy="4018280"/>
          </a:xfrm>
          <a:prstGeom prst="rect">
            <a:avLst/>
          </a:prstGeom>
        </p:spPr>
      </p:pic>
      <p:pic>
        <p:nvPicPr>
          <p:cNvPr id="6" name="Picture 5">
            <a:extLst>
              <a:ext uri="{FF2B5EF4-FFF2-40B4-BE49-F238E27FC236}">
                <a16:creationId xmlns:a16="http://schemas.microsoft.com/office/drawing/2014/main" id="{1CD9683D-3BF4-59E0-51C8-F54FD5405D85}"/>
              </a:ext>
            </a:extLst>
          </p:cNvPr>
          <p:cNvPicPr>
            <a:picLocks noChangeAspect="1"/>
          </p:cNvPicPr>
          <p:nvPr/>
        </p:nvPicPr>
        <p:blipFill>
          <a:blip r:embed="rId3"/>
          <a:stretch>
            <a:fillRect/>
          </a:stretch>
        </p:blipFill>
        <p:spPr>
          <a:xfrm>
            <a:off x="426560" y="81280"/>
            <a:ext cx="7589680" cy="3007359"/>
          </a:xfrm>
          <a:prstGeom prst="rect">
            <a:avLst/>
          </a:prstGeom>
        </p:spPr>
      </p:pic>
    </p:spTree>
    <p:extLst>
      <p:ext uri="{BB962C8B-B14F-4D97-AF65-F5344CB8AC3E}">
        <p14:creationId xmlns:p14="http://schemas.microsoft.com/office/powerpoint/2010/main" val="3810063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3D3F-6B3B-2992-92F3-DF591C1ECAC4}"/>
              </a:ext>
            </a:extLst>
          </p:cNvPr>
          <p:cNvSpPr>
            <a:spLocks noGrp="1"/>
          </p:cNvSpPr>
          <p:nvPr>
            <p:ph type="title"/>
          </p:nvPr>
        </p:nvSpPr>
        <p:spPr>
          <a:xfrm>
            <a:off x="96520" y="0"/>
            <a:ext cx="10515600" cy="843281"/>
          </a:xfrm>
        </p:spPr>
        <p:txBody>
          <a:bodyPr/>
          <a:lstStyle/>
          <a:p>
            <a:r>
              <a:rPr lang="en-GB" b="1" dirty="0"/>
              <a:t>Representation: Signatures</a:t>
            </a:r>
            <a:endParaRPr lang="en-IN" b="1" dirty="0"/>
          </a:p>
        </p:txBody>
      </p:sp>
      <p:pic>
        <p:nvPicPr>
          <p:cNvPr id="5" name="Picture 4">
            <a:extLst>
              <a:ext uri="{FF2B5EF4-FFF2-40B4-BE49-F238E27FC236}">
                <a16:creationId xmlns:a16="http://schemas.microsoft.com/office/drawing/2014/main" id="{BCB59869-38EF-C696-A717-55E6C104B8A8}"/>
              </a:ext>
            </a:extLst>
          </p:cNvPr>
          <p:cNvPicPr>
            <a:picLocks noChangeAspect="1"/>
          </p:cNvPicPr>
          <p:nvPr/>
        </p:nvPicPr>
        <p:blipFill>
          <a:blip r:embed="rId2"/>
          <a:stretch>
            <a:fillRect/>
          </a:stretch>
        </p:blipFill>
        <p:spPr>
          <a:xfrm>
            <a:off x="1442720" y="1158241"/>
            <a:ext cx="9763760" cy="4119153"/>
          </a:xfrm>
          <a:prstGeom prst="rect">
            <a:avLst/>
          </a:prstGeom>
        </p:spPr>
      </p:pic>
    </p:spTree>
    <p:extLst>
      <p:ext uri="{BB962C8B-B14F-4D97-AF65-F5344CB8AC3E}">
        <p14:creationId xmlns:p14="http://schemas.microsoft.com/office/powerpoint/2010/main" val="881891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1B49-E183-1164-5120-8F351FC973FD}"/>
              </a:ext>
            </a:extLst>
          </p:cNvPr>
          <p:cNvSpPr>
            <a:spLocks noGrp="1"/>
          </p:cNvSpPr>
          <p:nvPr>
            <p:ph type="title"/>
          </p:nvPr>
        </p:nvSpPr>
        <p:spPr>
          <a:xfrm>
            <a:off x="76200" y="18256"/>
            <a:ext cx="10515600" cy="662782"/>
          </a:xfrm>
        </p:spPr>
        <p:txBody>
          <a:bodyPr>
            <a:normAutofit fontScale="90000"/>
          </a:bodyPr>
          <a:lstStyle/>
          <a:p>
            <a:r>
              <a:rPr lang="en-GB" b="1" dirty="0"/>
              <a:t>Representation: Signatures-Example</a:t>
            </a:r>
            <a:endParaRPr lang="en-IN" b="1" dirty="0"/>
          </a:p>
        </p:txBody>
      </p:sp>
      <p:pic>
        <p:nvPicPr>
          <p:cNvPr id="6" name="Picture 5">
            <a:extLst>
              <a:ext uri="{FF2B5EF4-FFF2-40B4-BE49-F238E27FC236}">
                <a16:creationId xmlns:a16="http://schemas.microsoft.com/office/drawing/2014/main" id="{C9C5D5FE-214A-EE50-3978-F38492D8EEC9}"/>
              </a:ext>
            </a:extLst>
          </p:cNvPr>
          <p:cNvPicPr>
            <a:picLocks noChangeAspect="1"/>
          </p:cNvPicPr>
          <p:nvPr/>
        </p:nvPicPr>
        <p:blipFill>
          <a:blip r:embed="rId2"/>
          <a:stretch>
            <a:fillRect/>
          </a:stretch>
        </p:blipFill>
        <p:spPr>
          <a:xfrm>
            <a:off x="1036320" y="1412774"/>
            <a:ext cx="7152640" cy="4236186"/>
          </a:xfrm>
          <a:prstGeom prst="rect">
            <a:avLst/>
          </a:prstGeom>
        </p:spPr>
      </p:pic>
      <p:pic>
        <p:nvPicPr>
          <p:cNvPr id="7" name="Picture 6">
            <a:extLst>
              <a:ext uri="{FF2B5EF4-FFF2-40B4-BE49-F238E27FC236}">
                <a16:creationId xmlns:a16="http://schemas.microsoft.com/office/drawing/2014/main" id="{C8BC6361-EB68-D1B0-563A-35097EE614A0}"/>
              </a:ext>
            </a:extLst>
          </p:cNvPr>
          <p:cNvPicPr>
            <a:picLocks noChangeAspect="1"/>
          </p:cNvPicPr>
          <p:nvPr/>
        </p:nvPicPr>
        <p:blipFill>
          <a:blip r:embed="rId3"/>
          <a:stretch>
            <a:fillRect/>
          </a:stretch>
        </p:blipFill>
        <p:spPr>
          <a:xfrm>
            <a:off x="8839200" y="1645920"/>
            <a:ext cx="2428240" cy="4074160"/>
          </a:xfrm>
          <a:prstGeom prst="rect">
            <a:avLst/>
          </a:prstGeom>
        </p:spPr>
      </p:pic>
    </p:spTree>
    <p:extLst>
      <p:ext uri="{BB962C8B-B14F-4D97-AF65-F5344CB8AC3E}">
        <p14:creationId xmlns:p14="http://schemas.microsoft.com/office/powerpoint/2010/main" val="2551392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946366" y="496389"/>
            <a:ext cx="9222377" cy="5930537"/>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DF6CAD-86D8-91F2-75C6-F58496EC8F3B}"/>
              </a:ext>
            </a:extLst>
          </p:cNvPr>
          <p:cNvPicPr>
            <a:picLocks noChangeAspect="1"/>
          </p:cNvPicPr>
          <p:nvPr/>
        </p:nvPicPr>
        <p:blipFill>
          <a:blip r:embed="rId2"/>
          <a:stretch>
            <a:fillRect/>
          </a:stretch>
        </p:blipFill>
        <p:spPr>
          <a:xfrm>
            <a:off x="713677" y="356839"/>
            <a:ext cx="10816683" cy="6155473"/>
          </a:xfrm>
          <a:prstGeom prst="rect">
            <a:avLst/>
          </a:prstGeom>
        </p:spPr>
      </p:pic>
    </p:spTree>
    <p:extLst>
      <p:ext uri="{BB962C8B-B14F-4D97-AF65-F5344CB8AC3E}">
        <p14:creationId xmlns:p14="http://schemas.microsoft.com/office/powerpoint/2010/main" val="255694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1AB3-A54B-C435-DC5B-315E07B9DBC0}"/>
              </a:ext>
            </a:extLst>
          </p:cNvPr>
          <p:cNvSpPr>
            <a:spLocks noGrp="1"/>
          </p:cNvSpPr>
          <p:nvPr>
            <p:ph type="title"/>
          </p:nvPr>
        </p:nvSpPr>
        <p:spPr>
          <a:xfrm>
            <a:off x="157480" y="141605"/>
            <a:ext cx="10515600" cy="1325563"/>
          </a:xfrm>
        </p:spPr>
        <p:txBody>
          <a:bodyPr/>
          <a:lstStyle/>
          <a:p>
            <a:r>
              <a:rPr lang="en-GB" b="1" dirty="0"/>
              <a:t>Representation: Signatures-Example</a:t>
            </a:r>
            <a:endParaRPr lang="en-IN" b="1" dirty="0"/>
          </a:p>
        </p:txBody>
      </p:sp>
      <p:pic>
        <p:nvPicPr>
          <p:cNvPr id="4" name="Picture 3">
            <a:extLst>
              <a:ext uri="{FF2B5EF4-FFF2-40B4-BE49-F238E27FC236}">
                <a16:creationId xmlns:a16="http://schemas.microsoft.com/office/drawing/2014/main" id="{86AF8469-A5F3-A91B-0C13-42A00F35297B}"/>
              </a:ext>
            </a:extLst>
          </p:cNvPr>
          <p:cNvPicPr>
            <a:picLocks noChangeAspect="1"/>
          </p:cNvPicPr>
          <p:nvPr/>
        </p:nvPicPr>
        <p:blipFill>
          <a:blip r:embed="rId2"/>
          <a:stretch>
            <a:fillRect/>
          </a:stretch>
        </p:blipFill>
        <p:spPr>
          <a:xfrm>
            <a:off x="2438400" y="1229360"/>
            <a:ext cx="5069840" cy="5262880"/>
          </a:xfrm>
          <a:prstGeom prst="rect">
            <a:avLst/>
          </a:prstGeom>
        </p:spPr>
      </p:pic>
      <p:pic>
        <p:nvPicPr>
          <p:cNvPr id="5" name="Picture 4">
            <a:extLst>
              <a:ext uri="{FF2B5EF4-FFF2-40B4-BE49-F238E27FC236}">
                <a16:creationId xmlns:a16="http://schemas.microsoft.com/office/drawing/2014/main" id="{6A640286-B440-E271-13DA-423FC01425A3}"/>
              </a:ext>
            </a:extLst>
          </p:cNvPr>
          <p:cNvPicPr>
            <a:picLocks noChangeAspect="1"/>
          </p:cNvPicPr>
          <p:nvPr/>
        </p:nvPicPr>
        <p:blipFill>
          <a:blip r:embed="rId3"/>
          <a:stretch>
            <a:fillRect/>
          </a:stretch>
        </p:blipFill>
        <p:spPr>
          <a:xfrm>
            <a:off x="8727440" y="1869440"/>
            <a:ext cx="2702560" cy="4348480"/>
          </a:xfrm>
          <a:prstGeom prst="rect">
            <a:avLst/>
          </a:prstGeom>
        </p:spPr>
      </p:pic>
    </p:spTree>
    <p:extLst>
      <p:ext uri="{BB962C8B-B14F-4D97-AF65-F5344CB8AC3E}">
        <p14:creationId xmlns:p14="http://schemas.microsoft.com/office/powerpoint/2010/main" val="3923909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7B67-CE44-01E5-94DA-271828DA3705}"/>
              </a:ext>
            </a:extLst>
          </p:cNvPr>
          <p:cNvSpPr>
            <a:spLocks noGrp="1"/>
          </p:cNvSpPr>
          <p:nvPr>
            <p:ph type="title"/>
          </p:nvPr>
        </p:nvSpPr>
        <p:spPr>
          <a:xfrm>
            <a:off x="0" y="121285"/>
            <a:ext cx="10515600" cy="498475"/>
          </a:xfrm>
        </p:spPr>
        <p:txBody>
          <a:bodyPr>
            <a:normAutofit fontScale="90000"/>
          </a:bodyPr>
          <a:lstStyle/>
          <a:p>
            <a:r>
              <a:rPr lang="en-GB" b="1" dirty="0"/>
              <a:t>Representation –Boundary Segments</a:t>
            </a:r>
            <a:endParaRPr lang="en-IN" b="1" dirty="0"/>
          </a:p>
        </p:txBody>
      </p:sp>
      <p:pic>
        <p:nvPicPr>
          <p:cNvPr id="5" name="Picture 4">
            <a:extLst>
              <a:ext uri="{FF2B5EF4-FFF2-40B4-BE49-F238E27FC236}">
                <a16:creationId xmlns:a16="http://schemas.microsoft.com/office/drawing/2014/main" id="{5C09EDC3-F2AE-3FDF-BCDA-3B75158B66D1}"/>
              </a:ext>
            </a:extLst>
          </p:cNvPr>
          <p:cNvPicPr>
            <a:picLocks noChangeAspect="1"/>
          </p:cNvPicPr>
          <p:nvPr/>
        </p:nvPicPr>
        <p:blipFill>
          <a:blip r:embed="rId2"/>
          <a:stretch>
            <a:fillRect/>
          </a:stretch>
        </p:blipFill>
        <p:spPr>
          <a:xfrm>
            <a:off x="114305" y="595147"/>
            <a:ext cx="5912154" cy="3264068"/>
          </a:xfrm>
          <a:prstGeom prst="rect">
            <a:avLst/>
          </a:prstGeom>
        </p:spPr>
      </p:pic>
      <p:pic>
        <p:nvPicPr>
          <p:cNvPr id="7" name="Picture 6">
            <a:extLst>
              <a:ext uri="{FF2B5EF4-FFF2-40B4-BE49-F238E27FC236}">
                <a16:creationId xmlns:a16="http://schemas.microsoft.com/office/drawing/2014/main" id="{CE0270A7-B4D5-5193-49D8-F000E4A2CA12}"/>
              </a:ext>
            </a:extLst>
          </p:cNvPr>
          <p:cNvPicPr>
            <a:picLocks noChangeAspect="1"/>
          </p:cNvPicPr>
          <p:nvPr/>
        </p:nvPicPr>
        <p:blipFill>
          <a:blip r:embed="rId3"/>
          <a:stretch>
            <a:fillRect/>
          </a:stretch>
        </p:blipFill>
        <p:spPr>
          <a:xfrm>
            <a:off x="6165543" y="583249"/>
            <a:ext cx="5797848" cy="2952902"/>
          </a:xfrm>
          <a:prstGeom prst="rect">
            <a:avLst/>
          </a:prstGeom>
        </p:spPr>
      </p:pic>
      <p:pic>
        <p:nvPicPr>
          <p:cNvPr id="9" name="Picture 8">
            <a:extLst>
              <a:ext uri="{FF2B5EF4-FFF2-40B4-BE49-F238E27FC236}">
                <a16:creationId xmlns:a16="http://schemas.microsoft.com/office/drawing/2014/main" id="{6BCFDA05-CFF7-71A7-F071-E30ED614E1DA}"/>
              </a:ext>
            </a:extLst>
          </p:cNvPr>
          <p:cNvPicPr>
            <a:picLocks noChangeAspect="1"/>
          </p:cNvPicPr>
          <p:nvPr/>
        </p:nvPicPr>
        <p:blipFill>
          <a:blip r:embed="rId4"/>
          <a:stretch>
            <a:fillRect/>
          </a:stretch>
        </p:blipFill>
        <p:spPr>
          <a:xfrm>
            <a:off x="3627611" y="3616959"/>
            <a:ext cx="5607338" cy="3119755"/>
          </a:xfrm>
          <a:prstGeom prst="rect">
            <a:avLst/>
          </a:prstGeom>
        </p:spPr>
      </p:pic>
    </p:spTree>
    <p:extLst>
      <p:ext uri="{BB962C8B-B14F-4D97-AF65-F5344CB8AC3E}">
        <p14:creationId xmlns:p14="http://schemas.microsoft.com/office/powerpoint/2010/main" val="3575075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7EA6-F558-8C54-E681-E64EDE5F024E}"/>
              </a:ext>
            </a:extLst>
          </p:cNvPr>
          <p:cNvSpPr>
            <a:spLocks noGrp="1"/>
          </p:cNvSpPr>
          <p:nvPr>
            <p:ph type="title"/>
          </p:nvPr>
        </p:nvSpPr>
        <p:spPr>
          <a:xfrm>
            <a:off x="0" y="72469"/>
            <a:ext cx="12100560" cy="1109560"/>
          </a:xfrm>
        </p:spPr>
        <p:txBody>
          <a:bodyPr>
            <a:normAutofit fontScale="90000"/>
          </a:bodyPr>
          <a:lstStyle/>
          <a:p>
            <a:r>
              <a:rPr lang="en-GB" b="1" dirty="0"/>
              <a:t>Representation : Skeleton- Medial Axis Transformation</a:t>
            </a:r>
            <a:endParaRPr lang="en-IN" b="1" dirty="0"/>
          </a:p>
        </p:txBody>
      </p:sp>
      <p:pic>
        <p:nvPicPr>
          <p:cNvPr id="4" name="Picture 3">
            <a:extLst>
              <a:ext uri="{FF2B5EF4-FFF2-40B4-BE49-F238E27FC236}">
                <a16:creationId xmlns:a16="http://schemas.microsoft.com/office/drawing/2014/main" id="{108A086F-1865-D97B-6F23-3ACFF2D4789A}"/>
              </a:ext>
            </a:extLst>
          </p:cNvPr>
          <p:cNvPicPr>
            <a:picLocks noChangeAspect="1"/>
          </p:cNvPicPr>
          <p:nvPr/>
        </p:nvPicPr>
        <p:blipFill>
          <a:blip r:embed="rId2"/>
          <a:stretch>
            <a:fillRect/>
          </a:stretch>
        </p:blipFill>
        <p:spPr>
          <a:xfrm>
            <a:off x="1605280" y="1635760"/>
            <a:ext cx="9601200" cy="3342640"/>
          </a:xfrm>
          <a:prstGeom prst="rect">
            <a:avLst/>
          </a:prstGeom>
        </p:spPr>
      </p:pic>
    </p:spTree>
    <p:extLst>
      <p:ext uri="{BB962C8B-B14F-4D97-AF65-F5344CB8AC3E}">
        <p14:creationId xmlns:p14="http://schemas.microsoft.com/office/powerpoint/2010/main" val="3090396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930B7D-57B6-5236-4B25-0C64E8BE2A8E}"/>
              </a:ext>
            </a:extLst>
          </p:cNvPr>
          <p:cNvPicPr>
            <a:picLocks noChangeAspect="1"/>
          </p:cNvPicPr>
          <p:nvPr/>
        </p:nvPicPr>
        <p:blipFill>
          <a:blip r:embed="rId2"/>
          <a:stretch>
            <a:fillRect/>
          </a:stretch>
        </p:blipFill>
        <p:spPr>
          <a:xfrm>
            <a:off x="589280" y="528320"/>
            <a:ext cx="11003279" cy="5415280"/>
          </a:xfrm>
          <a:prstGeom prst="rect">
            <a:avLst/>
          </a:prstGeom>
        </p:spPr>
      </p:pic>
    </p:spTree>
    <p:extLst>
      <p:ext uri="{BB962C8B-B14F-4D97-AF65-F5344CB8AC3E}">
        <p14:creationId xmlns:p14="http://schemas.microsoft.com/office/powerpoint/2010/main" val="247807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37D-F63F-D9F2-A905-4D000B37E963}"/>
              </a:ext>
            </a:extLst>
          </p:cNvPr>
          <p:cNvSpPr>
            <a:spLocks noGrp="1"/>
          </p:cNvSpPr>
          <p:nvPr>
            <p:ph type="title"/>
          </p:nvPr>
        </p:nvSpPr>
        <p:spPr>
          <a:xfrm>
            <a:off x="218049" y="204654"/>
            <a:ext cx="10515600" cy="1325563"/>
          </a:xfrm>
        </p:spPr>
        <p:txBody>
          <a:bodyPr>
            <a:normAutofit/>
          </a:bodyPr>
          <a:lstStyle/>
          <a:p>
            <a:r>
              <a:rPr lang="en-GB"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What is Image Classification?</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5A26BEC-3093-AC8F-FCA2-6C97081D5EB7}"/>
              </a:ext>
            </a:extLst>
          </p:cNvPr>
          <p:cNvSpPr>
            <a:spLocks noGrp="1"/>
          </p:cNvSpPr>
          <p:nvPr>
            <p:ph idx="1"/>
          </p:nvPr>
        </p:nvSpPr>
        <p:spPr/>
        <p:txBody>
          <a:bodyPr/>
          <a:lstStyle/>
          <a:p>
            <a:pPr algn="just"/>
            <a:r>
              <a:rPr lang="en-GB" b="0" i="0">
                <a:effectLst/>
                <a:latin typeface="Roboto" panose="02000000000000000000" pitchFamily="2" charset="0"/>
              </a:rPr>
              <a:t>Image classification is the task of categorizing and assigning labels to groups of pixels or vectors within an image dependent on particular rules. The categorization law can be applied through one or multiple spectral or textural characterizations.</a:t>
            </a:r>
            <a:endParaRPr lang="en-IN" dirty="0"/>
          </a:p>
        </p:txBody>
      </p:sp>
      <p:pic>
        <p:nvPicPr>
          <p:cNvPr id="4" name="Picture 3">
            <a:extLst>
              <a:ext uri="{FF2B5EF4-FFF2-40B4-BE49-F238E27FC236}">
                <a16:creationId xmlns:a16="http://schemas.microsoft.com/office/drawing/2014/main" id="{9BAEA3B2-9B35-DF8E-7EF9-C3606BAE9A5A}"/>
              </a:ext>
            </a:extLst>
          </p:cNvPr>
          <p:cNvPicPr>
            <a:picLocks noChangeAspect="1"/>
          </p:cNvPicPr>
          <p:nvPr/>
        </p:nvPicPr>
        <p:blipFill>
          <a:blip r:embed="rId2"/>
          <a:stretch>
            <a:fillRect/>
          </a:stretch>
        </p:blipFill>
        <p:spPr>
          <a:xfrm>
            <a:off x="1623646" y="3742005"/>
            <a:ext cx="9110003" cy="2869809"/>
          </a:xfrm>
          <a:prstGeom prst="rect">
            <a:avLst/>
          </a:prstGeom>
        </p:spPr>
      </p:pic>
    </p:spTree>
    <p:extLst>
      <p:ext uri="{BB962C8B-B14F-4D97-AF65-F5344CB8AC3E}">
        <p14:creationId xmlns:p14="http://schemas.microsoft.com/office/powerpoint/2010/main" val="1403451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E53FBE-B60F-7EF7-A7C0-2D77584C0126}"/>
              </a:ext>
            </a:extLst>
          </p:cNvPr>
          <p:cNvPicPr>
            <a:picLocks noChangeAspect="1"/>
          </p:cNvPicPr>
          <p:nvPr/>
        </p:nvPicPr>
        <p:blipFill>
          <a:blip r:embed="rId2"/>
          <a:stretch>
            <a:fillRect/>
          </a:stretch>
        </p:blipFill>
        <p:spPr>
          <a:xfrm>
            <a:off x="1137424" y="892099"/>
            <a:ext cx="10638264" cy="5071822"/>
          </a:xfrm>
          <a:prstGeom prst="rect">
            <a:avLst/>
          </a:prstGeom>
        </p:spPr>
      </p:pic>
    </p:spTree>
    <p:extLst>
      <p:ext uri="{BB962C8B-B14F-4D97-AF65-F5344CB8AC3E}">
        <p14:creationId xmlns:p14="http://schemas.microsoft.com/office/powerpoint/2010/main" val="3563746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54BD6-FC2F-991E-76C8-EB45CD944C1D}"/>
              </a:ext>
            </a:extLst>
          </p:cNvPr>
          <p:cNvPicPr>
            <a:picLocks noChangeAspect="1"/>
          </p:cNvPicPr>
          <p:nvPr/>
        </p:nvPicPr>
        <p:blipFill>
          <a:blip r:embed="rId2"/>
          <a:stretch>
            <a:fillRect/>
          </a:stretch>
        </p:blipFill>
        <p:spPr>
          <a:xfrm>
            <a:off x="1463040" y="627249"/>
            <a:ext cx="10197171" cy="6110868"/>
          </a:xfrm>
          <a:prstGeom prst="rect">
            <a:avLst/>
          </a:prstGeom>
        </p:spPr>
      </p:pic>
      <p:pic>
        <p:nvPicPr>
          <p:cNvPr id="2050" name="Picture 2"/>
          <p:cNvPicPr>
            <a:picLocks noChangeAspect="1" noChangeArrowheads="1"/>
          </p:cNvPicPr>
          <p:nvPr/>
        </p:nvPicPr>
        <p:blipFill>
          <a:blip r:embed="rId3"/>
          <a:srcRect/>
          <a:stretch>
            <a:fillRect/>
          </a:stretch>
        </p:blipFill>
        <p:spPr bwMode="auto">
          <a:xfrm>
            <a:off x="10239375" y="3288711"/>
            <a:ext cx="1952625" cy="2867025"/>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30F99C56-0B81-6D3E-7CA1-AE5B5A3AECEC}"/>
              </a:ext>
            </a:extLst>
          </p:cNvPr>
          <p:cNvSpPr>
            <a:spLocks noGrp="1"/>
          </p:cNvSpPr>
          <p:nvPr>
            <p:ph type="title"/>
          </p:nvPr>
        </p:nvSpPr>
        <p:spPr>
          <a:xfrm>
            <a:off x="0" y="119883"/>
            <a:ext cx="12100560" cy="582381"/>
          </a:xfrm>
        </p:spPr>
        <p:txBody>
          <a:bodyPr>
            <a:normAutofit fontScale="90000"/>
          </a:bodyPr>
          <a:lstStyle/>
          <a:p>
            <a:r>
              <a:rPr lang="en-GB" b="1" dirty="0"/>
              <a:t>Representation : Skeleton- Thinning Algorithm</a:t>
            </a:r>
            <a:endParaRPr lang="en-IN" b="1" dirty="0"/>
          </a:p>
        </p:txBody>
      </p:sp>
    </p:spTree>
    <p:extLst>
      <p:ext uri="{BB962C8B-B14F-4D97-AF65-F5344CB8AC3E}">
        <p14:creationId xmlns:p14="http://schemas.microsoft.com/office/powerpoint/2010/main" val="3428275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AF2C55-3B07-EF6E-35E7-DF9346F5BF6E}"/>
              </a:ext>
            </a:extLst>
          </p:cNvPr>
          <p:cNvPicPr>
            <a:picLocks noChangeAspect="1"/>
          </p:cNvPicPr>
          <p:nvPr/>
        </p:nvPicPr>
        <p:blipFill>
          <a:blip r:embed="rId2"/>
          <a:stretch>
            <a:fillRect/>
          </a:stretch>
        </p:blipFill>
        <p:spPr>
          <a:xfrm>
            <a:off x="1761893" y="312234"/>
            <a:ext cx="9902283" cy="6200078"/>
          </a:xfrm>
          <a:prstGeom prst="rect">
            <a:avLst/>
          </a:prstGeom>
        </p:spPr>
      </p:pic>
    </p:spTree>
    <p:extLst>
      <p:ext uri="{BB962C8B-B14F-4D97-AF65-F5344CB8AC3E}">
        <p14:creationId xmlns:p14="http://schemas.microsoft.com/office/powerpoint/2010/main" val="4207603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88B05-D10B-E317-47F4-ABDB84D95B15}"/>
              </a:ext>
            </a:extLst>
          </p:cNvPr>
          <p:cNvPicPr>
            <a:picLocks noChangeAspect="1"/>
          </p:cNvPicPr>
          <p:nvPr/>
        </p:nvPicPr>
        <p:blipFill>
          <a:blip r:embed="rId2"/>
          <a:stretch>
            <a:fillRect/>
          </a:stretch>
        </p:blipFill>
        <p:spPr>
          <a:xfrm>
            <a:off x="497841" y="426720"/>
            <a:ext cx="7142480" cy="5303520"/>
          </a:xfrm>
          <a:prstGeom prst="rect">
            <a:avLst/>
          </a:prstGeom>
        </p:spPr>
      </p:pic>
      <p:sp>
        <p:nvSpPr>
          <p:cNvPr id="2" name="TextBox 1">
            <a:extLst>
              <a:ext uri="{FF2B5EF4-FFF2-40B4-BE49-F238E27FC236}">
                <a16:creationId xmlns:a16="http://schemas.microsoft.com/office/drawing/2014/main" id="{3626A6AB-7834-45AD-5A6F-3D115EA12337}"/>
              </a:ext>
            </a:extLst>
          </p:cNvPr>
          <p:cNvSpPr txBox="1"/>
          <p:nvPr/>
        </p:nvSpPr>
        <p:spPr>
          <a:xfrm>
            <a:off x="7765841" y="2519680"/>
            <a:ext cx="4243278" cy="3693319"/>
          </a:xfrm>
          <a:prstGeom prst="rect">
            <a:avLst/>
          </a:prstGeom>
          <a:noFill/>
        </p:spPr>
        <p:txBody>
          <a:bodyPr wrap="none" rtlCol="0">
            <a:spAutoFit/>
          </a:bodyPr>
          <a:lstStyle/>
          <a:p>
            <a:pPr marL="342900" indent="-342900">
              <a:buAutoNum type="alphaLcParenR"/>
            </a:pPr>
            <a:r>
              <a:rPr lang="en-GB" dirty="0"/>
              <a:t>This means check isolated point at least</a:t>
            </a:r>
          </a:p>
          <a:p>
            <a:r>
              <a:rPr lang="en-GB" dirty="0"/>
              <a:t>       2-6 neighbours</a:t>
            </a:r>
          </a:p>
          <a:p>
            <a:r>
              <a:rPr lang="en-GB" dirty="0"/>
              <a:t>b) It is not a corner or Junction point.</a:t>
            </a:r>
          </a:p>
          <a:p>
            <a:pPr marL="342900" indent="-342900">
              <a:buAutoNum type="alphaLcParenR" startAt="3"/>
            </a:pPr>
            <a:r>
              <a:rPr lang="en-GB" dirty="0"/>
              <a:t>d)  = at least any one pair is zero .</a:t>
            </a:r>
          </a:p>
          <a:p>
            <a:r>
              <a:rPr lang="en-GB" dirty="0"/>
              <a:t> It checks it is a part of Horizontal, vertical, </a:t>
            </a:r>
          </a:p>
          <a:p>
            <a:r>
              <a:rPr lang="en-GB" dirty="0"/>
              <a:t> Diagonal line.</a:t>
            </a:r>
          </a:p>
          <a:p>
            <a:r>
              <a:rPr lang="en-GB" dirty="0"/>
              <a:t>C’),d’) =  at least one is zero in the pair. It</a:t>
            </a:r>
          </a:p>
          <a:p>
            <a:r>
              <a:rPr lang="en-GB" dirty="0"/>
              <a:t>Check part of  opposite diagonals.</a:t>
            </a:r>
          </a:p>
          <a:p>
            <a:endParaRPr lang="en-GB" dirty="0"/>
          </a:p>
          <a:p>
            <a:r>
              <a:rPr lang="en-GB" dirty="0"/>
              <a:t>After checking all only make it as zero.</a:t>
            </a:r>
          </a:p>
          <a:p>
            <a:r>
              <a:rPr lang="en-IN" dirty="0"/>
              <a:t>  </a:t>
            </a:r>
          </a:p>
          <a:p>
            <a:endParaRPr lang="en-IN" dirty="0"/>
          </a:p>
          <a:p>
            <a:r>
              <a:rPr lang="en-IN" dirty="0"/>
              <a:t>The above are the algorithm explanation.</a:t>
            </a:r>
          </a:p>
        </p:txBody>
      </p:sp>
    </p:spTree>
    <p:extLst>
      <p:ext uri="{BB962C8B-B14F-4D97-AF65-F5344CB8AC3E}">
        <p14:creationId xmlns:p14="http://schemas.microsoft.com/office/powerpoint/2010/main" val="12106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74F6E-2FE8-5470-AB4F-D21D9640237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CC2CC6F-42BD-5F64-46FB-B9F62AB56A9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327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52E-4AD3-1432-191B-A670E0B65AF0}"/>
              </a:ext>
            </a:extLst>
          </p:cNvPr>
          <p:cNvSpPr>
            <a:spLocks noGrp="1"/>
          </p:cNvSpPr>
          <p:nvPr>
            <p:ph type="title"/>
          </p:nvPr>
        </p:nvSpPr>
        <p:spPr/>
        <p:txBody>
          <a:bodyPr vert="horz" lIns="91440" tIns="45720" rIns="91440" bIns="45720" rtlCol="0" anchor="ctr">
            <a:normAutofit/>
          </a:bodyPr>
          <a:lstStyle/>
          <a:p>
            <a:r>
              <a:rPr lang="en-IN" b="1" dirty="0">
                <a:solidFill>
                  <a:srgbClr val="333333"/>
                </a:solidFill>
                <a:latin typeface="Calibri" panose="020F0502020204030204" pitchFamily="34" charset="0"/>
                <a:ea typeface="Calibri" panose="020F0502020204030204" pitchFamily="34" charset="0"/>
                <a:cs typeface="Calibri" panose="020F0502020204030204" pitchFamily="34" charset="0"/>
              </a:rPr>
              <a:t>Supervised Classification</a:t>
            </a:r>
          </a:p>
        </p:txBody>
      </p:sp>
      <p:sp>
        <p:nvSpPr>
          <p:cNvPr id="3" name="Content Placeholder 2">
            <a:extLst>
              <a:ext uri="{FF2B5EF4-FFF2-40B4-BE49-F238E27FC236}">
                <a16:creationId xmlns:a16="http://schemas.microsoft.com/office/drawing/2014/main" id="{FF23C9AA-1D1B-874D-623F-1B5105290F2F}"/>
              </a:ext>
            </a:extLst>
          </p:cNvPr>
          <p:cNvSpPr>
            <a:spLocks noGrp="1"/>
          </p:cNvSpPr>
          <p:nvPr>
            <p:ph idx="1"/>
          </p:nvPr>
        </p:nvSpPr>
        <p:spPr>
          <a:xfrm>
            <a:off x="838200" y="1586474"/>
            <a:ext cx="10515600" cy="4351338"/>
          </a:xfrm>
        </p:spPr>
        <p:txBody>
          <a:bodyPr/>
          <a:lstStyle/>
          <a:p>
            <a:pPr algn="just"/>
            <a:r>
              <a:rPr lang="en-GB" b="0" i="0" dirty="0">
                <a:effectLst/>
                <a:latin typeface="source-serif-pro"/>
              </a:rPr>
              <a:t>Supervised classification is based on the idea that a user can select sample pixels in an image that are representative of specific classes and then direct the image processing software to use these training sites as references for the classification of all other pixels in the image.</a:t>
            </a:r>
          </a:p>
          <a:p>
            <a:pPr algn="just"/>
            <a:r>
              <a:rPr lang="en-IN" b="0" i="0" dirty="0">
                <a:effectLst/>
                <a:latin typeface="source-serif-pro"/>
              </a:rPr>
              <a:t>Supervised classification uses classification algorithms and regression techniques to develop predictive models. </a:t>
            </a:r>
          </a:p>
          <a:p>
            <a:pPr algn="just"/>
            <a:r>
              <a:rPr lang="en-IN" b="0" i="0" dirty="0">
                <a:effectLst/>
                <a:latin typeface="source-serif-pro"/>
              </a:rPr>
              <a:t>The algorithms include linear regression, logistic regression, neural networks, decision tree, support vector machine, random forest, naive Bayes, and k-nearest </a:t>
            </a:r>
            <a:r>
              <a:rPr lang="en-IN" b="0" i="0" dirty="0" err="1">
                <a:effectLst/>
                <a:latin typeface="source-serif-pro"/>
              </a:rPr>
              <a:t>neighbor</a:t>
            </a:r>
            <a:r>
              <a:rPr lang="en-IN" b="0" i="0" dirty="0">
                <a:effectLst/>
                <a:latin typeface="source-serif-pro"/>
              </a:rPr>
              <a:t>.</a:t>
            </a:r>
            <a:endParaRPr lang="en-IN" dirty="0"/>
          </a:p>
        </p:txBody>
      </p:sp>
    </p:spTree>
    <p:extLst>
      <p:ext uri="{BB962C8B-B14F-4D97-AF65-F5344CB8AC3E}">
        <p14:creationId xmlns:p14="http://schemas.microsoft.com/office/powerpoint/2010/main" val="381490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7D373-7028-BA3F-DCA0-2F6E7F0A71AF}"/>
              </a:ext>
            </a:extLst>
          </p:cNvPr>
          <p:cNvSpPr>
            <a:spLocks noGrp="1"/>
          </p:cNvSpPr>
          <p:nvPr>
            <p:ph type="title"/>
          </p:nvPr>
        </p:nvSpPr>
        <p:spPr>
          <a:xfrm>
            <a:off x="163286" y="18255"/>
            <a:ext cx="10515600" cy="1325563"/>
          </a:xfrm>
        </p:spPr>
        <p:txBody>
          <a:bodyPr vert="horz" lIns="91440" tIns="45720" rIns="91440" bIns="45720" rtlCol="0" anchor="ctr">
            <a:normAutofit/>
          </a:bodyPr>
          <a:lstStyle/>
          <a:p>
            <a:r>
              <a:rPr lang="en-IN" b="1" dirty="0">
                <a:solidFill>
                  <a:srgbClr val="333333"/>
                </a:solidFill>
                <a:latin typeface="Calibri" panose="020F0502020204030204" pitchFamily="34" charset="0"/>
                <a:ea typeface="Calibri" panose="020F0502020204030204" pitchFamily="34" charset="0"/>
                <a:cs typeface="Calibri" panose="020F0502020204030204" pitchFamily="34" charset="0"/>
              </a:rPr>
              <a:t>Unsupervised Classification</a:t>
            </a:r>
          </a:p>
        </p:txBody>
      </p:sp>
      <p:sp>
        <p:nvSpPr>
          <p:cNvPr id="3" name="Content Placeholder 2">
            <a:extLst>
              <a:ext uri="{FF2B5EF4-FFF2-40B4-BE49-F238E27FC236}">
                <a16:creationId xmlns:a16="http://schemas.microsoft.com/office/drawing/2014/main" id="{004F8501-D7FF-D938-81D0-0D5755F7558F}"/>
              </a:ext>
            </a:extLst>
          </p:cNvPr>
          <p:cNvSpPr>
            <a:spLocks noGrp="1"/>
          </p:cNvSpPr>
          <p:nvPr>
            <p:ph idx="1"/>
          </p:nvPr>
        </p:nvSpPr>
        <p:spPr>
          <a:xfrm>
            <a:off x="838200" y="1161596"/>
            <a:ext cx="10515600" cy="2789918"/>
          </a:xfrm>
        </p:spPr>
        <p:txBody>
          <a:bodyPr>
            <a:normAutofit lnSpcReduction="10000"/>
          </a:bodyPr>
          <a:lstStyle/>
          <a:p>
            <a:pPr algn="just"/>
            <a:r>
              <a:rPr lang="en-GB" b="0" i="0" dirty="0">
                <a:effectLst/>
                <a:latin typeface="source-serif-pro"/>
              </a:rPr>
              <a:t>Unsupervised classification is where the outcomes (groupings of pixels with common characteristics) are based on the software analysis of an image without the user providing sample classes.</a:t>
            </a:r>
          </a:p>
          <a:p>
            <a:pPr algn="just"/>
            <a:r>
              <a:rPr lang="en-GB" dirty="0">
                <a:latin typeface="source-serif-pro"/>
              </a:rPr>
              <a:t>U</a:t>
            </a:r>
            <a:r>
              <a:rPr lang="en-GB" b="0" i="0" dirty="0">
                <a:effectLst/>
                <a:latin typeface="source-serif-pro"/>
              </a:rPr>
              <a:t>nsupervised learning include cluster analysis, anomaly detection, n</a:t>
            </a:r>
          </a:p>
          <a:p>
            <a:pPr algn="just"/>
            <a:r>
              <a:rPr lang="en-GB" b="0" i="0" dirty="0">
                <a:solidFill>
                  <a:srgbClr val="333333"/>
                </a:solidFill>
                <a:effectLst/>
                <a:latin typeface="Roboto" panose="02000000000000000000" pitchFamily="2" charset="0"/>
              </a:rPr>
              <a:t>Two popular algorithms used for unsupervised image classification are ‘K-mean’ and ‘ISODATA.’</a:t>
            </a:r>
            <a:br>
              <a:rPr lang="en-GB" dirty="0"/>
            </a:br>
            <a:endParaRPr lang="en-IN" dirty="0"/>
          </a:p>
        </p:txBody>
      </p:sp>
      <p:pic>
        <p:nvPicPr>
          <p:cNvPr id="4" name="Picture 3">
            <a:extLst>
              <a:ext uri="{FF2B5EF4-FFF2-40B4-BE49-F238E27FC236}">
                <a16:creationId xmlns:a16="http://schemas.microsoft.com/office/drawing/2014/main" id="{FCA5B32D-72FE-0C62-F913-C07907123467}"/>
              </a:ext>
            </a:extLst>
          </p:cNvPr>
          <p:cNvPicPr>
            <a:picLocks noChangeAspect="1"/>
          </p:cNvPicPr>
          <p:nvPr/>
        </p:nvPicPr>
        <p:blipFill rotWithShape="1">
          <a:blip r:embed="rId2"/>
          <a:srcRect l="3135" t="22965" r="2253" b="9923"/>
          <a:stretch/>
        </p:blipFill>
        <p:spPr>
          <a:xfrm>
            <a:off x="1426029" y="3768723"/>
            <a:ext cx="10515600" cy="2675620"/>
          </a:xfrm>
          <a:prstGeom prst="rect">
            <a:avLst/>
          </a:prstGeom>
        </p:spPr>
      </p:pic>
    </p:spTree>
    <p:extLst>
      <p:ext uri="{BB962C8B-B14F-4D97-AF65-F5344CB8AC3E}">
        <p14:creationId xmlns:p14="http://schemas.microsoft.com/office/powerpoint/2010/main" val="1537543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F5D4-1EB1-DFC0-624E-42D737CB0DB5}"/>
              </a:ext>
            </a:extLst>
          </p:cNvPr>
          <p:cNvSpPr>
            <a:spLocks noGrp="1"/>
          </p:cNvSpPr>
          <p:nvPr>
            <p:ph type="title"/>
          </p:nvPr>
        </p:nvSpPr>
        <p:spPr>
          <a:xfrm>
            <a:off x="1077350" y="2461211"/>
            <a:ext cx="10515600" cy="1325563"/>
          </a:xfrm>
        </p:spPr>
        <p:txBody>
          <a:bodyPr vert="horz" lIns="91440" tIns="45720" rIns="91440" bIns="45720" rtlCol="0" anchor="ctr">
            <a:normAutofit/>
          </a:bodyPr>
          <a:lstStyle/>
          <a:p>
            <a:r>
              <a:rPr lang="en-US" b="1" dirty="0">
                <a:solidFill>
                  <a:srgbClr val="333333"/>
                </a:solidFill>
                <a:latin typeface="Calibri" panose="020F0502020204030204" pitchFamily="34" charset="0"/>
                <a:ea typeface="Calibri" panose="020F0502020204030204" pitchFamily="34" charset="0"/>
                <a:cs typeface="Calibri" panose="020F0502020204030204" pitchFamily="34" charset="0"/>
              </a:rPr>
              <a:t>Image Classification in Machine Learning</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160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F95AB-650F-3E40-DB48-424099FAA5C6}"/>
              </a:ext>
            </a:extLst>
          </p:cNvPr>
          <p:cNvSpPr>
            <a:spLocks noGrp="1"/>
          </p:cNvSpPr>
          <p:nvPr>
            <p:ph type="title"/>
          </p:nvPr>
        </p:nvSpPr>
        <p:spPr>
          <a:xfrm>
            <a:off x="219221" y="18255"/>
            <a:ext cx="10515600" cy="850767"/>
          </a:xfrm>
        </p:spPr>
        <p:txBody>
          <a:bodyPr vert="horz" lIns="91440" tIns="45720" rIns="91440" bIns="45720" rtlCol="0" anchor="ctr">
            <a:normAutofit/>
          </a:bodyPr>
          <a:lstStyle/>
          <a:p>
            <a:r>
              <a:rPr lang="en-US" b="1" dirty="0">
                <a:solidFill>
                  <a:srgbClr val="333333"/>
                </a:solidFill>
                <a:latin typeface="Calibri" panose="020F0502020204030204" pitchFamily="34" charset="0"/>
                <a:ea typeface="Calibri" panose="020F0502020204030204" pitchFamily="34" charset="0"/>
                <a:cs typeface="Calibri" panose="020F0502020204030204" pitchFamily="34" charset="0"/>
              </a:rPr>
              <a:t>Image Classification-Types</a:t>
            </a:r>
            <a:endParaRPr lang="en-IN" b="1" dirty="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95B9329-D5A1-E767-C0F5-1239BC5CAF0C}"/>
              </a:ext>
            </a:extLst>
          </p:cNvPr>
          <p:cNvSpPr>
            <a:spLocks noGrp="1"/>
          </p:cNvSpPr>
          <p:nvPr>
            <p:ph idx="1"/>
          </p:nvPr>
        </p:nvSpPr>
        <p:spPr>
          <a:xfrm>
            <a:off x="838200" y="869022"/>
            <a:ext cx="10515600" cy="3182473"/>
          </a:xfrm>
        </p:spPr>
        <p:txBody>
          <a:bodyPr>
            <a:normAutofit/>
          </a:bodyPr>
          <a:lstStyle/>
          <a:p>
            <a:pPr algn="just"/>
            <a:r>
              <a:rPr lang="en-GB" sz="1600" b="0" i="0" dirty="0">
                <a:effectLst/>
                <a:latin typeface="Roboto" panose="02000000000000000000" pitchFamily="2" charset="0"/>
              </a:rPr>
              <a:t>Image classification is a supervised learning problem: define a set of target classes (objects to identify in images), and train a model to recognize them using </a:t>
            </a:r>
            <a:r>
              <a:rPr lang="en-GB" sz="1600" b="0" i="0" dirty="0" err="1">
                <a:effectLst/>
                <a:latin typeface="Roboto" panose="02000000000000000000" pitchFamily="2" charset="0"/>
              </a:rPr>
              <a:t>labeled</a:t>
            </a:r>
            <a:r>
              <a:rPr lang="en-GB" sz="1600" b="0" i="0" dirty="0">
                <a:effectLst/>
                <a:latin typeface="Roboto" panose="02000000000000000000" pitchFamily="2" charset="0"/>
              </a:rPr>
              <a:t> example photos.</a:t>
            </a:r>
            <a:endParaRPr lang="en-IN" sz="1600" dirty="0">
              <a:effectLst/>
              <a:latin typeface="Arial MT"/>
              <a:ea typeface="Arial MT"/>
              <a:cs typeface="Arial MT"/>
            </a:endParaRPr>
          </a:p>
          <a:p>
            <a:pPr algn="just"/>
            <a:r>
              <a:rPr lang="en-US" sz="1600" b="1" dirty="0">
                <a:effectLst/>
                <a:latin typeface="Arial" panose="020B0604020202020204" pitchFamily="34" charset="0"/>
                <a:ea typeface="Arial" panose="020B0604020202020204" pitchFamily="34" charset="0"/>
              </a:rPr>
              <a:t> Single –Label Classification  : </a:t>
            </a:r>
          </a:p>
          <a:p>
            <a:pPr algn="just"/>
            <a:r>
              <a:rPr lang="en-US" sz="1600" dirty="0">
                <a:effectLst/>
                <a:latin typeface="Arial MT"/>
                <a:ea typeface="Arial MT"/>
                <a:cs typeface="Arial MT"/>
              </a:rPr>
              <a:t>Single-label classification is the most common classification task in supervised Image</a:t>
            </a:r>
            <a:r>
              <a:rPr lang="en-US" sz="1600" spc="-320" dirty="0">
                <a:effectLst/>
                <a:latin typeface="Arial MT"/>
                <a:ea typeface="Arial MT"/>
                <a:cs typeface="Arial MT"/>
              </a:rPr>
              <a:t> </a:t>
            </a:r>
            <a:r>
              <a:rPr lang="en-US" sz="1600" dirty="0">
                <a:effectLst/>
                <a:latin typeface="Arial MT"/>
                <a:ea typeface="Arial MT"/>
                <a:cs typeface="Arial MT"/>
              </a:rPr>
              <a:t>Classification.</a:t>
            </a:r>
          </a:p>
          <a:p>
            <a:pPr marL="75565" marR="81280" algn="just">
              <a:lnSpc>
                <a:spcPct val="125000"/>
              </a:lnSpc>
              <a:spcBef>
                <a:spcPts val="5"/>
              </a:spcBef>
              <a:spcAft>
                <a:spcPts val="0"/>
              </a:spcAft>
            </a:pPr>
            <a:r>
              <a:rPr lang="en-US" sz="1600" dirty="0">
                <a:effectLst/>
                <a:latin typeface="Arial MT"/>
                <a:ea typeface="Arial MT"/>
                <a:cs typeface="Arial MT"/>
              </a:rPr>
              <a:t>The output from the model is a vector with a length equal to the number of classes and value</a:t>
            </a:r>
            <a:r>
              <a:rPr lang="en-US" sz="1600" spc="-320" dirty="0">
                <a:effectLst/>
                <a:latin typeface="Arial MT"/>
                <a:ea typeface="Arial MT"/>
                <a:cs typeface="Arial MT"/>
              </a:rPr>
              <a:t> </a:t>
            </a:r>
            <a:r>
              <a:rPr lang="en-US" sz="1600" dirty="0">
                <a:effectLst/>
                <a:latin typeface="Arial MT"/>
                <a:ea typeface="Arial MT"/>
                <a:cs typeface="Arial MT"/>
              </a:rPr>
              <a:t>denoting the score that the image belongs to this class.</a:t>
            </a:r>
            <a:endParaRPr lang="en-IN" sz="1600" dirty="0">
              <a:effectLst/>
              <a:latin typeface="Arial MT"/>
              <a:ea typeface="Arial MT"/>
              <a:cs typeface="Arial MT"/>
            </a:endParaRPr>
          </a:p>
          <a:p>
            <a:pPr marL="75565" marR="276225" algn="just">
              <a:lnSpc>
                <a:spcPct val="120000"/>
              </a:lnSpc>
              <a:spcBef>
                <a:spcPts val="1125"/>
              </a:spcBef>
              <a:spcAft>
                <a:spcPts val="0"/>
              </a:spcAft>
            </a:pPr>
            <a:r>
              <a:rPr lang="en-US" sz="1600" dirty="0">
                <a:effectLst/>
                <a:latin typeface="Arial MT"/>
                <a:ea typeface="Arial MT"/>
                <a:cs typeface="Arial MT"/>
              </a:rPr>
              <a:t>A </a:t>
            </a:r>
            <a:r>
              <a:rPr lang="en-US" sz="1600" dirty="0" err="1">
                <a:effectLst/>
                <a:latin typeface="Arial MT"/>
                <a:ea typeface="Arial MT"/>
                <a:cs typeface="Arial MT"/>
              </a:rPr>
              <a:t>Softmax</a:t>
            </a:r>
            <a:r>
              <a:rPr lang="en-US" sz="1600" dirty="0">
                <a:effectLst/>
                <a:latin typeface="Arial MT"/>
                <a:ea typeface="Arial MT"/>
                <a:cs typeface="Arial MT"/>
              </a:rPr>
              <a:t> activation function is employed to make sure the score sums up to one and the</a:t>
            </a:r>
            <a:r>
              <a:rPr lang="en-US" sz="1600" spc="-325" dirty="0">
                <a:effectLst/>
                <a:latin typeface="Arial MT"/>
                <a:ea typeface="Arial MT"/>
                <a:cs typeface="Arial MT"/>
              </a:rPr>
              <a:t> </a:t>
            </a:r>
            <a:r>
              <a:rPr lang="en-US" sz="1600" dirty="0">
                <a:effectLst/>
                <a:latin typeface="Arial MT"/>
                <a:ea typeface="Arial MT"/>
                <a:cs typeface="Arial MT"/>
              </a:rPr>
              <a:t>maximum</a:t>
            </a:r>
            <a:r>
              <a:rPr lang="en-US" sz="1600" spc="-5" dirty="0">
                <a:effectLst/>
                <a:latin typeface="Arial MT"/>
                <a:ea typeface="Arial MT"/>
                <a:cs typeface="Arial MT"/>
              </a:rPr>
              <a:t> </a:t>
            </a:r>
            <a:r>
              <a:rPr lang="en-US" sz="1600" dirty="0">
                <a:effectLst/>
                <a:latin typeface="Arial MT"/>
                <a:ea typeface="Arial MT"/>
                <a:cs typeface="Arial MT"/>
              </a:rPr>
              <a:t>of the scores is taken to form the model’s output.</a:t>
            </a:r>
            <a:endParaRPr lang="en-IN" sz="1600" dirty="0">
              <a:effectLst/>
              <a:latin typeface="Arial MT"/>
              <a:ea typeface="Arial MT"/>
              <a:cs typeface="Arial MT"/>
            </a:endParaRPr>
          </a:p>
          <a:p>
            <a:pPr algn="just"/>
            <a:endParaRPr lang="en-IN" sz="1800" dirty="0">
              <a:effectLst/>
              <a:latin typeface="Arial MT"/>
              <a:ea typeface="Arial MT"/>
              <a:cs typeface="Arial MT"/>
            </a:endParaRPr>
          </a:p>
          <a:p>
            <a:pPr algn="just"/>
            <a:endParaRPr lang="en-IN" sz="1800" b="1" dirty="0">
              <a:effectLst/>
              <a:latin typeface="Arial" panose="020B0604020202020204" pitchFamily="34" charset="0"/>
              <a:ea typeface="Arial" panose="020B0604020202020204" pitchFamily="34" charset="0"/>
            </a:endParaRPr>
          </a:p>
          <a:p>
            <a:pPr algn="just"/>
            <a:endParaRPr lang="en-IN" sz="1800" b="1" dirty="0">
              <a:effectLst/>
              <a:latin typeface="Arial" panose="020B0604020202020204" pitchFamily="34" charset="0"/>
              <a:ea typeface="Arial" panose="020B0604020202020204" pitchFamily="34" charset="0"/>
            </a:endParaRPr>
          </a:p>
          <a:p>
            <a:pPr algn="just"/>
            <a:endParaRPr lang="en-IN" dirty="0"/>
          </a:p>
        </p:txBody>
      </p:sp>
      <p:pic>
        <p:nvPicPr>
          <p:cNvPr id="4" name="image3.jpeg">
            <a:extLst>
              <a:ext uri="{FF2B5EF4-FFF2-40B4-BE49-F238E27FC236}">
                <a16:creationId xmlns:a16="http://schemas.microsoft.com/office/drawing/2014/main" id="{29F09D64-4B53-F9DA-562D-581E6FF5128E}"/>
              </a:ext>
            </a:extLst>
          </p:cNvPr>
          <p:cNvPicPr>
            <a:picLocks noChangeAspect="1"/>
          </p:cNvPicPr>
          <p:nvPr/>
        </p:nvPicPr>
        <p:blipFill rotWithShape="1">
          <a:blip r:embed="rId2" cstate="print"/>
          <a:srcRect b="37797"/>
          <a:stretch/>
        </p:blipFill>
        <p:spPr bwMode="auto">
          <a:xfrm>
            <a:off x="6492729" y="3916790"/>
            <a:ext cx="5480050" cy="253365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63FC40B-1A56-B0F9-EF7E-024468B338A4}"/>
              </a:ext>
            </a:extLst>
          </p:cNvPr>
          <p:cNvSpPr txBox="1"/>
          <p:nvPr/>
        </p:nvSpPr>
        <p:spPr>
          <a:xfrm>
            <a:off x="838200" y="4167953"/>
            <a:ext cx="5000235" cy="2031325"/>
          </a:xfrm>
          <a:prstGeom prst="rect">
            <a:avLst/>
          </a:prstGeom>
          <a:noFill/>
        </p:spPr>
        <p:txBody>
          <a:bodyPr wrap="square" rtlCol="0">
            <a:spAutoFit/>
          </a:bodyPr>
          <a:lstStyle/>
          <a:p>
            <a:pPr algn="just"/>
            <a:r>
              <a:rPr lang="en-US" sz="1800" dirty="0">
                <a:solidFill>
                  <a:srgbClr val="212121"/>
                </a:solidFill>
                <a:effectLst/>
                <a:latin typeface="Arial MT"/>
                <a:ea typeface="Arial MT"/>
                <a:cs typeface="Arial MT"/>
              </a:rPr>
              <a:t>While the </a:t>
            </a:r>
            <a:r>
              <a:rPr lang="en-US" sz="1800" dirty="0" err="1">
                <a:solidFill>
                  <a:srgbClr val="212121"/>
                </a:solidFill>
                <a:effectLst/>
                <a:latin typeface="Arial MT"/>
                <a:ea typeface="Arial MT"/>
                <a:cs typeface="Arial MT"/>
              </a:rPr>
              <a:t>Softmax</a:t>
            </a:r>
            <a:r>
              <a:rPr lang="en-US" sz="1800" dirty="0">
                <a:solidFill>
                  <a:srgbClr val="212121"/>
                </a:solidFill>
                <a:effectLst/>
                <a:latin typeface="Arial MT"/>
                <a:ea typeface="Arial MT"/>
                <a:cs typeface="Arial MT"/>
              </a:rPr>
              <a:t> initially seems not to provide any value to the prediction as the maximum</a:t>
            </a:r>
            <a:r>
              <a:rPr lang="en-US" sz="1800" spc="-320"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probable class does not change after applying it, it helps to bound the output between one</a:t>
            </a:r>
            <a:r>
              <a:rPr lang="en-US" sz="1800" spc="5" dirty="0">
                <a:solidFill>
                  <a:srgbClr val="212121"/>
                </a:solidFill>
                <a:effectLst/>
                <a:latin typeface="Arial MT"/>
                <a:ea typeface="Arial MT"/>
                <a:cs typeface="Arial MT"/>
              </a:rPr>
              <a:t> </a:t>
            </a:r>
            <a:r>
              <a:rPr lang="en-US" sz="1800" dirty="0">
                <a:solidFill>
                  <a:srgbClr val="212121"/>
                </a:solidFill>
                <a:effectLst/>
                <a:latin typeface="Arial MT"/>
                <a:ea typeface="Arial MT"/>
                <a:cs typeface="Arial MT"/>
              </a:rPr>
              <a:t>and zero, helping gauge the model confidence from the </a:t>
            </a:r>
            <a:r>
              <a:rPr lang="en-US" sz="1800" dirty="0" err="1">
                <a:solidFill>
                  <a:srgbClr val="212121"/>
                </a:solidFill>
                <a:effectLst/>
                <a:latin typeface="Arial MT"/>
                <a:ea typeface="Arial MT"/>
                <a:cs typeface="Arial MT"/>
              </a:rPr>
              <a:t>Softmax</a:t>
            </a:r>
            <a:r>
              <a:rPr lang="en-US" sz="1800" dirty="0">
                <a:solidFill>
                  <a:srgbClr val="212121"/>
                </a:solidFill>
                <a:effectLst/>
                <a:latin typeface="Arial MT"/>
                <a:ea typeface="Arial MT"/>
                <a:cs typeface="Arial MT"/>
              </a:rPr>
              <a:t> score.</a:t>
            </a:r>
            <a:endParaRPr lang="en-IN" sz="1800" dirty="0">
              <a:effectLst/>
              <a:latin typeface="Arial MT"/>
              <a:ea typeface="Arial MT"/>
              <a:cs typeface="Arial MT"/>
            </a:endParaRPr>
          </a:p>
          <a:p>
            <a:pPr algn="just"/>
            <a:endParaRPr lang="en-IN" dirty="0"/>
          </a:p>
        </p:txBody>
      </p:sp>
    </p:spTree>
    <p:extLst>
      <p:ext uri="{BB962C8B-B14F-4D97-AF65-F5344CB8AC3E}">
        <p14:creationId xmlns:p14="http://schemas.microsoft.com/office/powerpoint/2010/main" val="1510754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TotalTime>
  <Words>1047</Words>
  <Application>Microsoft Office PowerPoint</Application>
  <PresentationFormat>Widescreen</PresentationFormat>
  <Paragraphs>107</Paragraphs>
  <Slides>54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Aptos</vt:lpstr>
      <vt:lpstr>Aptos Display</vt:lpstr>
      <vt:lpstr>Arial</vt:lpstr>
      <vt:lpstr>Arial MT</vt:lpstr>
      <vt:lpstr>Calibri</vt:lpstr>
      <vt:lpstr>georgia</vt:lpstr>
      <vt:lpstr>Poppins</vt:lpstr>
      <vt:lpstr>proxima-nova</vt:lpstr>
      <vt:lpstr>Roboto</vt:lpstr>
      <vt:lpstr>source-serif-pro</vt:lpstr>
      <vt:lpstr>Times New Roman</vt:lpstr>
      <vt:lpstr>Office Theme</vt:lpstr>
      <vt:lpstr>Day 2 Visual Computing FDP  Topic: Image Classification in CV  A picture is worth a thousand words.</vt:lpstr>
      <vt:lpstr>Research Problem Statement 1</vt:lpstr>
      <vt:lpstr>Research problem statement 2</vt:lpstr>
      <vt:lpstr>Research problem statement 3</vt:lpstr>
      <vt:lpstr>What is Image Classification?</vt:lpstr>
      <vt:lpstr>Supervised Classification</vt:lpstr>
      <vt:lpstr>Unsupervised Classification</vt:lpstr>
      <vt:lpstr>Image Classification in Machine Learning</vt:lpstr>
      <vt:lpstr>Image Classification-Types</vt:lpstr>
      <vt:lpstr>Multi-label Classification</vt:lpstr>
      <vt:lpstr>Classification, Localization, Detection and Segmentation</vt:lpstr>
      <vt:lpstr>Flow chart of Image Classification</vt:lpstr>
      <vt:lpstr>Traditional method for Classification</vt:lpstr>
      <vt:lpstr>ANN</vt:lpstr>
      <vt:lpstr>Logistic Regression</vt:lpstr>
      <vt:lpstr>SVM</vt:lpstr>
      <vt:lpstr>K-NN</vt:lpstr>
      <vt:lpstr>Random forest</vt:lpstr>
      <vt:lpstr>PowerPoint Presentation</vt:lpstr>
      <vt:lpstr>Classification models: CNN</vt:lpstr>
      <vt:lpstr>Convolution process</vt:lpstr>
      <vt:lpstr>CNN Architecture for Image Classification</vt:lpstr>
      <vt:lpstr>Convolution layer</vt:lpstr>
      <vt:lpstr>ReLU layer</vt:lpstr>
      <vt:lpstr>Max Pooling layer</vt:lpstr>
      <vt:lpstr>Basic CNN architecture for Classification </vt:lpstr>
      <vt:lpstr>Applications</vt:lpstr>
      <vt:lpstr> Image Representation </vt:lpstr>
      <vt:lpstr>PowerPoint Presentation</vt:lpstr>
      <vt:lpstr>PowerPoint Presentation</vt:lpstr>
      <vt:lpstr>PowerPoint Presentation</vt:lpstr>
      <vt:lpstr>Representation:</vt:lpstr>
      <vt:lpstr>PowerPoint Presentation</vt:lpstr>
      <vt:lpstr>PowerPoint Presentation</vt:lpstr>
      <vt:lpstr>Representation: Chain codes</vt:lpstr>
      <vt:lpstr>Representation: Chain codes example</vt:lpstr>
      <vt:lpstr>PowerPoint Presentation</vt:lpstr>
      <vt:lpstr>Chain code disadvantages</vt:lpstr>
      <vt:lpstr>Representation: Polygon Approximation using Minimum perimeter polygon(MPP)</vt:lpstr>
      <vt:lpstr>Representation: Other polygonal Approximation methods-Merging Technique</vt:lpstr>
      <vt:lpstr>PowerPoint Presentation</vt:lpstr>
      <vt:lpstr>Representation: Signatures</vt:lpstr>
      <vt:lpstr>Representation: Signatures-Example</vt:lpstr>
      <vt:lpstr>PowerPoint Presentation</vt:lpstr>
      <vt:lpstr>PowerPoint Presentation</vt:lpstr>
      <vt:lpstr>Representation: Signatures-Example</vt:lpstr>
      <vt:lpstr>Representation –Boundary Segments</vt:lpstr>
      <vt:lpstr>Representation : Skeleton- Medial Axis Transformation</vt:lpstr>
      <vt:lpstr>PowerPoint Presentation</vt:lpstr>
      <vt:lpstr>PowerPoint Presentation</vt:lpstr>
      <vt:lpstr>Representation : Skeleton- Thinning Algorithm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Visual Computing FDP  Topic: Image Classification in CV Def: Sub divides image into its constituent Regions</dc:title>
  <dc:creator>Subhash Chandra N</dc:creator>
  <cp:lastModifiedBy>SIddhartha Institutions</cp:lastModifiedBy>
  <cp:revision>13</cp:revision>
  <cp:lastPrinted>2024-03-28T12:06:17Z</cp:lastPrinted>
  <dcterms:created xsi:type="dcterms:W3CDTF">2024-03-19T05:01:09Z</dcterms:created>
  <dcterms:modified xsi:type="dcterms:W3CDTF">2024-03-28T12:06:55Z</dcterms:modified>
</cp:coreProperties>
</file>